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handoutMasterIdLst>
    <p:handoutMasterId r:id="rId132"/>
  </p:handoutMasterIdLst>
  <p:sldIdLst>
    <p:sldId id="313" r:id="rId2"/>
    <p:sldId id="711" r:id="rId3"/>
    <p:sldId id="642" r:id="rId4"/>
    <p:sldId id="865" r:id="rId5"/>
    <p:sldId id="800" r:id="rId6"/>
    <p:sldId id="872" r:id="rId7"/>
    <p:sldId id="755" r:id="rId8"/>
    <p:sldId id="715" r:id="rId9"/>
    <p:sldId id="750" r:id="rId10"/>
    <p:sldId id="546" r:id="rId11"/>
    <p:sldId id="908" r:id="rId12"/>
    <p:sldId id="903" r:id="rId13"/>
    <p:sldId id="823" r:id="rId14"/>
    <p:sldId id="824" r:id="rId15"/>
    <p:sldId id="692" r:id="rId16"/>
    <p:sldId id="932" r:id="rId17"/>
    <p:sldId id="740" r:id="rId18"/>
    <p:sldId id="894" r:id="rId19"/>
    <p:sldId id="693" r:id="rId20"/>
    <p:sldId id="694" r:id="rId21"/>
    <p:sldId id="743" r:id="rId22"/>
    <p:sldId id="753" r:id="rId23"/>
    <p:sldId id="807" r:id="rId24"/>
    <p:sldId id="868" r:id="rId25"/>
    <p:sldId id="656" r:id="rId26"/>
    <p:sldId id="595" r:id="rId27"/>
    <p:sldId id="662" r:id="rId28"/>
    <p:sldId id="663" r:id="rId29"/>
    <p:sldId id="596" r:id="rId30"/>
    <p:sldId id="654" r:id="rId31"/>
    <p:sldId id="928" r:id="rId32"/>
    <p:sldId id="598" r:id="rId33"/>
    <p:sldId id="910" r:id="rId34"/>
    <p:sldId id="906" r:id="rId35"/>
    <p:sldId id="764" r:id="rId36"/>
    <p:sldId id="605" r:id="rId37"/>
    <p:sldId id="667" r:id="rId38"/>
    <p:sldId id="882" r:id="rId39"/>
    <p:sldId id="838" r:id="rId40"/>
    <p:sldId id="668" r:id="rId41"/>
    <p:sldId id="839" r:id="rId42"/>
    <p:sldId id="922" r:id="rId43"/>
    <p:sldId id="612" r:id="rId44"/>
    <p:sldId id="866" r:id="rId45"/>
    <p:sldId id="615" r:id="rId46"/>
    <p:sldId id="840" r:id="rId47"/>
    <p:sldId id="848" r:id="rId48"/>
    <p:sldId id="844" r:id="rId49"/>
    <p:sldId id="918" r:id="rId50"/>
    <p:sldId id="687" r:id="rId51"/>
    <p:sldId id="616" r:id="rId52"/>
    <p:sldId id="669" r:id="rId53"/>
    <p:sldId id="618" r:id="rId54"/>
    <p:sldId id="672" r:id="rId55"/>
    <p:sldId id="845" r:id="rId56"/>
    <p:sldId id="747" r:id="rId57"/>
    <p:sldId id="617" r:id="rId58"/>
    <p:sldId id="680" r:id="rId59"/>
    <p:sldId id="671" r:id="rId60"/>
    <p:sldId id="689" r:id="rId61"/>
    <p:sldId id="678" r:id="rId62"/>
    <p:sldId id="686" r:id="rId63"/>
    <p:sldId id="685" r:id="rId64"/>
    <p:sldId id="847" r:id="rId65"/>
    <p:sldId id="874" r:id="rId66"/>
    <p:sldId id="911" r:id="rId67"/>
    <p:sldId id="912" r:id="rId68"/>
    <p:sldId id="913" r:id="rId69"/>
    <p:sldId id="871" r:id="rId70"/>
    <p:sldId id="923" r:id="rId71"/>
    <p:sldId id="676" r:id="rId72"/>
    <p:sldId id="608" r:id="rId73"/>
    <p:sldId id="805" r:id="rId74"/>
    <p:sldId id="855" r:id="rId75"/>
    <p:sldId id="856" r:id="rId76"/>
    <p:sldId id="936" r:id="rId77"/>
    <p:sldId id="716" r:id="rId78"/>
    <p:sldId id="586" r:id="rId79"/>
    <p:sldId id="873" r:id="rId80"/>
    <p:sldId id="641" r:id="rId81"/>
    <p:sldId id="849" r:id="rId82"/>
    <p:sldId id="860" r:id="rId83"/>
    <p:sldId id="632" r:id="rId84"/>
    <p:sldId id="592" r:id="rId85"/>
    <p:sldId id="850" r:id="rId86"/>
    <p:sldId id="926" r:id="rId87"/>
    <p:sldId id="927" r:id="rId88"/>
    <p:sldId id="636" r:id="rId89"/>
    <p:sldId id="637" r:id="rId90"/>
    <p:sldId id="916" r:id="rId91"/>
    <p:sldId id="727" r:id="rId92"/>
    <p:sldId id="919" r:id="rId93"/>
    <p:sldId id="768" r:id="rId94"/>
    <p:sldId id="935" r:id="rId95"/>
    <p:sldId id="725" r:id="rId96"/>
    <p:sldId id="851" r:id="rId97"/>
    <p:sldId id="581" r:id="rId98"/>
    <p:sldId id="584" r:id="rId99"/>
    <p:sldId id="582" r:id="rId100"/>
    <p:sldId id="861" r:id="rId101"/>
    <p:sldId id="862" r:id="rId102"/>
    <p:sldId id="863" r:id="rId103"/>
    <p:sldId id="721" r:id="rId104"/>
    <p:sldId id="722" r:id="rId105"/>
    <p:sldId id="920" r:id="rId106"/>
    <p:sldId id="801" r:id="rId107"/>
    <p:sldId id="921" r:id="rId108"/>
    <p:sldId id="886" r:id="rId109"/>
    <p:sldId id="887" r:id="rId110"/>
    <p:sldId id="884" r:id="rId111"/>
    <p:sldId id="885" r:id="rId112"/>
    <p:sldId id="864" r:id="rId113"/>
    <p:sldId id="899" r:id="rId114"/>
    <p:sldId id="870" r:id="rId115"/>
    <p:sldId id="606" r:id="rId116"/>
    <p:sldId id="925" r:id="rId117"/>
    <p:sldId id="929" r:id="rId118"/>
    <p:sldId id="930" r:id="rId119"/>
    <p:sldId id="852" r:id="rId120"/>
    <p:sldId id="697" r:id="rId121"/>
    <p:sldId id="888" r:id="rId122"/>
    <p:sldId id="889" r:id="rId123"/>
    <p:sldId id="604" r:id="rId124"/>
    <p:sldId id="858" r:id="rId125"/>
    <p:sldId id="937" r:id="rId126"/>
    <p:sldId id="775" r:id="rId127"/>
    <p:sldId id="879" r:id="rId128"/>
    <p:sldId id="781" r:id="rId129"/>
    <p:sldId id="939" r:id="rId13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FF"/>
    <a:srgbClr val="000000"/>
    <a:srgbClr val="FF66CC"/>
    <a:srgbClr val="808080"/>
    <a:srgbClr val="0070C0"/>
    <a:srgbClr val="CC2229"/>
    <a:srgbClr val="FFCA4A"/>
    <a:srgbClr val="A8CDE3"/>
    <a:srgbClr val="87B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9" autoAdjust="0"/>
    <p:restoredTop sz="88522" autoAdjust="0"/>
  </p:normalViewPr>
  <p:slideViewPr>
    <p:cSldViewPr snapToGrid="0" snapToObjects="1">
      <p:cViewPr>
        <p:scale>
          <a:sx n="60" d="100"/>
          <a:sy n="60" d="100"/>
        </p:scale>
        <p:origin x="-1968" y="-462"/>
      </p:cViewPr>
      <p:guideLst>
        <p:guide orient="horz" pos="2160"/>
        <p:guide pos="2880"/>
      </p:guideLst>
    </p:cSldViewPr>
  </p:slideViewPr>
  <p:outlineViewPr>
    <p:cViewPr>
      <p:scale>
        <a:sx n="33" d="100"/>
        <a:sy n="33" d="100"/>
      </p:scale>
      <p:origin x="18" y="0"/>
    </p:cViewPr>
  </p:outlineViewPr>
  <p:notesTextViewPr>
    <p:cViewPr>
      <p:scale>
        <a:sx n="100" d="100"/>
        <a:sy n="100" d="100"/>
      </p:scale>
      <p:origin x="0" y="0"/>
    </p:cViewPr>
  </p:notesTextViewPr>
  <p:sorterViewPr>
    <p:cViewPr>
      <p:scale>
        <a:sx n="66" d="100"/>
        <a:sy n="66" d="100"/>
      </p:scale>
      <p:origin x="0" y="108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1E86F6-9CEC-CB49-B74B-48E1AC135562}" type="datetimeFigureOut">
              <a:rPr lang="en-US" smtClean="0"/>
              <a:pPr/>
              <a:t>5/21/2012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BFA93C-7CA2-6C4D-84A0-9655B78D1B15}" type="slidenum">
              <a:rPr lang="en-US" smtClean="0"/>
              <a:pPr/>
              <a:t>‹#›</a:t>
            </a:fld>
            <a:endParaRPr lang="en-US"/>
          </a:p>
        </p:txBody>
      </p:sp>
    </p:spTree>
    <p:extLst>
      <p:ext uri="{BB962C8B-B14F-4D97-AF65-F5344CB8AC3E}">
        <p14:creationId xmlns:p14="http://schemas.microsoft.com/office/powerpoint/2010/main" val="4085955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790FB0A-1AC8-5A4B-B39D-C1B6A28A7279}" type="datetime1">
              <a:rPr lang="en-US"/>
              <a:pPr>
                <a:defRPr/>
              </a:pPr>
              <a:t>5/21/2012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2B21D40-5274-F744-BA19-A325AD7B771D}" type="slidenum">
              <a:rPr lang="en-US"/>
              <a:pPr>
                <a:defRPr/>
              </a:pPr>
              <a:t>‹#›</a:t>
            </a:fld>
            <a:endParaRPr lang="en-US"/>
          </a:p>
        </p:txBody>
      </p:sp>
    </p:spTree>
    <p:extLst>
      <p:ext uri="{BB962C8B-B14F-4D97-AF65-F5344CB8AC3E}">
        <p14:creationId xmlns:p14="http://schemas.microsoft.com/office/powerpoint/2010/main" val="178216616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www.dopplr.co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www.ingentaconnect.com/content/els/00224359/2002/00000078/00000001/art00065" TargetMode="External"/><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hyperlink" Target="http://www.mckinsey.com/" TargetMode="External"/><Relationship Id="rId4" Type="http://schemas.openxmlformats.org/officeDocument/2006/relationships/hyperlink" Target="http://www.drexel.edu/"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topics.nytimes.com/topics/news/health/columns/secondopinion/index.html"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en.wikipedia.org/wiki/John_Dewey"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www.amazon.com/Art-as-Experience-John-Dewey/dp/0399531971"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Do you know what your organization looks like from your customer’s perspective? In the digital age, silos and organizational bureaucracy manifest themselves through your digital presence. You can bridge these silos and overcome a bureaucratic inside-out mindset by visualizing the customer (learner, elder, citizen) experience through a customer experience journey map that captures both actual and emotional aspects of the customer experience. Then, map in hand, you can use it to write great outside-in customer experiences for your organization.</a:t>
            </a:r>
          </a:p>
          <a:p>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a:t>
            </a:fld>
            <a:endParaRPr lang="en-US" dirty="0"/>
          </a:p>
        </p:txBody>
      </p:sp>
    </p:spTree>
    <p:extLst>
      <p:ext uri="{BB962C8B-B14F-4D97-AF65-F5344CB8AC3E}">
        <p14:creationId xmlns:p14="http://schemas.microsoft.com/office/powerpoint/2010/main" val="29079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charset="-128"/>
                <a:cs typeface="ＭＳ Ｐゴシック" charset="-128"/>
              </a:rPr>
              <a:t>Managing the Total Customer Experience, by Leonard L Berry, Lewis P. Carbone and Stephan H. Haeckel. </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a:t>
            </a:fld>
            <a:endParaRPr lang="en-US"/>
          </a:p>
        </p:txBody>
      </p:sp>
    </p:spTree>
    <p:extLst>
      <p:ext uri="{BB962C8B-B14F-4D97-AF65-F5344CB8AC3E}">
        <p14:creationId xmlns:p14="http://schemas.microsoft.com/office/powerpoint/2010/main" val="7772505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I've never talked about </a:t>
            </a:r>
            <a:r>
              <a:rPr lang="en-US" dirty="0" err="1" smtClean="0">
                <a:hlinkClick r:id="rId3"/>
              </a:rPr>
              <a:t>Dopplr</a:t>
            </a:r>
            <a:r>
              <a:rPr lang="en-US" dirty="0" smtClean="0"/>
              <a:t> properly. And so I shall do that now. </a:t>
            </a:r>
            <a:r>
              <a:rPr lang="en-US" dirty="0" err="1" smtClean="0"/>
              <a:t>Dopplr</a:t>
            </a:r>
            <a:r>
              <a:rPr lang="en-US" dirty="0" smtClean="0"/>
              <a:t> is basically a social network for frequent </a:t>
            </a:r>
            <a:r>
              <a:rPr lang="en-US" dirty="0" err="1" smtClean="0"/>
              <a:t>travellers</a:t>
            </a:r>
            <a:r>
              <a:rPr lang="en-US" dirty="0" smtClean="0"/>
              <a:t>. But you don't have to travel that frequently. And you don't have to be a Lounge junkie either. You simply add your trips to your page and your friends can see where you'll be and when. This leads to interesting little coincidences and global bump-in-</a:t>
            </a:r>
            <a:r>
              <a:rPr lang="en-US" dirty="0" err="1" smtClean="0"/>
              <a:t>to's</a:t>
            </a:r>
            <a:r>
              <a:rPr lang="en-US" dirty="0" smtClean="0"/>
              <a:t>. It's simpler than it sounds.</a:t>
            </a:r>
          </a:p>
          <a:p>
            <a:endParaRPr lang="en-US" dirty="0" smtClean="0"/>
          </a:p>
          <a:p>
            <a:r>
              <a:rPr lang="en-US" dirty="0" smtClean="0"/>
              <a:t>It shows all the traveling you did last year and wraps it up in a nice, funny, quirky, and sort of useful fashion.</a:t>
            </a:r>
          </a:p>
          <a:p>
            <a:r>
              <a:rPr lang="en-US" dirty="0" smtClean="0"/>
              <a:t>And perhaps most importantly it makes me feel remiss for my incompleteness. It makes me feel like I need to put all my trips in there so that next year my document will be perfect. It flicks a really interesting psychological switch. Bloody nice work http://www.crackunit.com/2009/01/21/brilliant-dopplr-annual-report-another-pdf/</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100</a:t>
            </a:fld>
            <a:endParaRPr lang="en-US"/>
          </a:p>
        </p:txBody>
      </p:sp>
    </p:spTree>
    <p:extLst>
      <p:ext uri="{BB962C8B-B14F-4D97-AF65-F5344CB8AC3E}">
        <p14:creationId xmlns:p14="http://schemas.microsoft.com/office/powerpoint/2010/main" val="29810174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101</a:t>
            </a:fld>
            <a:endParaRPr lang="en-US"/>
          </a:p>
        </p:txBody>
      </p:sp>
    </p:spTree>
    <p:extLst>
      <p:ext uri="{BB962C8B-B14F-4D97-AF65-F5344CB8AC3E}">
        <p14:creationId xmlns:p14="http://schemas.microsoft.com/office/powerpoint/2010/main" val="1349788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http://www.slideshare.net/jessmcmullin/leaving-flatland-crosschannel-customer-experience-design</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102</a:t>
            </a:fld>
            <a:endParaRPr lang="en-US"/>
          </a:p>
        </p:txBody>
      </p:sp>
    </p:spTree>
    <p:extLst>
      <p:ext uri="{BB962C8B-B14F-4D97-AF65-F5344CB8AC3E}">
        <p14:creationId xmlns:p14="http://schemas.microsoft.com/office/powerpoint/2010/main" val="29810174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103</a:t>
            </a:fld>
            <a:endParaRPr lang="en-US"/>
          </a:p>
        </p:txBody>
      </p:sp>
    </p:spTree>
    <p:extLst>
      <p:ext uri="{BB962C8B-B14F-4D97-AF65-F5344CB8AC3E}">
        <p14:creationId xmlns:p14="http://schemas.microsoft.com/office/powerpoint/2010/main" val="13497889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104</a:t>
            </a:fld>
            <a:endParaRPr lang="en-US"/>
          </a:p>
        </p:txBody>
      </p:sp>
    </p:spTree>
    <p:extLst>
      <p:ext uri="{BB962C8B-B14F-4D97-AF65-F5344CB8AC3E}">
        <p14:creationId xmlns:p14="http://schemas.microsoft.com/office/powerpoint/2010/main" val="13497889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105</a:t>
            </a:fld>
            <a:endParaRPr lang="en-US"/>
          </a:p>
        </p:txBody>
      </p:sp>
    </p:spTree>
    <p:extLst>
      <p:ext uri="{BB962C8B-B14F-4D97-AF65-F5344CB8AC3E}">
        <p14:creationId xmlns:p14="http://schemas.microsoft.com/office/powerpoint/2010/main" val="220330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through barrier of sign-up to insights once they’re signed up…. 2-3 minutes… </a:t>
            </a:r>
            <a:r>
              <a:rPr lang="en-US" sz="1200" dirty="0" smtClean="0">
                <a:latin typeface="HelveticaNeueLT Std Lt Cn" pitchFamily="34" charset="0"/>
              </a:rPr>
              <a:t>make assumptions &amp; decisions for client.</a:t>
            </a:r>
            <a:r>
              <a:rPr lang="en-US" sz="1200" baseline="0" dirty="0" smtClean="0">
                <a:latin typeface="HelveticaNeueLT Std Lt Cn" pitchFamily="34" charset="0"/>
              </a:rPr>
              <a:t> E</a:t>
            </a:r>
            <a:r>
              <a:rPr lang="en-US" dirty="0" smtClean="0"/>
              <a:t>motion of personal finances has a large impact on how Mint approaches design. A few of the most important factors have included the name, the light color tones, and framing the topic of finance in the light of ‘hope’… money not source of frustration, but hope… achieving the things you want in life. About happiness, progress in life. College education.  about where you’re heading, not where you are. Take away mundane feeling of personal finance. people are trying to get education….</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effectLst/>
              </a:rPr>
              <a:t>Mint.com will also refer you to financial products that might be worthwhile. If, for instance, it knows your savings account pays only 1 percent interest, it will notify you if you can qualify for a better deal elsewhere. Mint.com earns a commission if you bite. </a:t>
            </a:r>
          </a:p>
          <a:p>
            <a:endParaRPr lang="en-US" dirty="0" smtClean="0"/>
          </a:p>
          <a:p>
            <a:r>
              <a:rPr lang="en-US" dirty="0" smtClean="0"/>
              <a:t>make assumption, if confident, make a call and put transaction into bucket… do the work for them… about not giving the users their way, make assumptions,</a:t>
            </a:r>
            <a:r>
              <a:rPr lang="en-US" baseline="0" dirty="0" smtClean="0"/>
              <a:t> </a:t>
            </a:r>
            <a:r>
              <a:rPr lang="en-US" dirty="0" smtClean="0"/>
              <a:t>decisions and  not bothering the user and asking them to spend time &amp; energy to put things in buckets over &amp; over again.</a:t>
            </a:r>
          </a:p>
          <a:p>
            <a:endParaRPr lang="en-US" dirty="0" smtClean="0"/>
          </a:p>
          <a:p>
            <a:r>
              <a:rPr lang="en-US" dirty="0" smtClean="0"/>
              <a:t>Design for WOW moments. Add a couple of accounts. Show that are downloading transactions. Then wind up on Pie Chart (iconic symbol).  People have moment of self-realization… can’t believe I exceed my beer budget again. Or I eat out so much (on twitter0&gt; potential to change behaviors because people learn about themselves.  Love to see comments  cause rare moment get insight… “focus on providing insights”… once they have ability &amp; knowledge can make decision to change if they want.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Coolest feature: With one click, turn your average spending into a monthly budget -- and then adjust amounts in each category until you find a balance you can live with.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106</a:t>
            </a:fld>
            <a:endParaRPr lang="en-US"/>
          </a:p>
        </p:txBody>
      </p:sp>
    </p:spTree>
    <p:extLst>
      <p:ext uri="{BB962C8B-B14F-4D97-AF65-F5344CB8AC3E}">
        <p14:creationId xmlns:p14="http://schemas.microsoft.com/office/powerpoint/2010/main" val="2124288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effectLst/>
              </a:rPr>
              <a:t>So if you aren’t sure if another restaurant meal will bust your budget, it will quickly show you how close you are to your monthly limit. Likewise, if you’re curious how much you spent on that cab ride you charged last week, you’ll find the exact amount in the merchant category.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effectLst/>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effectLst/>
              </a:rPr>
              <a:t>If you’re at the store and aren’t sure how much room you have beneath your credit limit, you can send a short-code text message to Mint, and it will send you the balance information for that account. </a:t>
            </a: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107</a:t>
            </a:fld>
            <a:endParaRPr lang="en-US"/>
          </a:p>
        </p:txBody>
      </p:sp>
    </p:spTree>
    <p:extLst>
      <p:ext uri="{BB962C8B-B14F-4D97-AF65-F5344CB8AC3E}">
        <p14:creationId xmlns:p14="http://schemas.microsoft.com/office/powerpoint/2010/main" val="2124288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108</a:t>
            </a:fld>
            <a:endParaRPr lang="en-US"/>
          </a:p>
        </p:txBody>
      </p:sp>
    </p:spTree>
    <p:extLst>
      <p:ext uri="{BB962C8B-B14F-4D97-AF65-F5344CB8AC3E}">
        <p14:creationId xmlns:p14="http://schemas.microsoft.com/office/powerpoint/2010/main" val="1060624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109</a:t>
            </a:fld>
            <a:endParaRPr lang="en-US"/>
          </a:p>
        </p:txBody>
      </p:sp>
    </p:spTree>
    <p:extLst>
      <p:ext uri="{BB962C8B-B14F-4D97-AF65-F5344CB8AC3E}">
        <p14:creationId xmlns:p14="http://schemas.microsoft.com/office/powerpoint/2010/main" val="4151404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a:t>
            </a:fld>
            <a:endParaRPr lang="en-US"/>
          </a:p>
        </p:txBody>
      </p:sp>
    </p:spTree>
    <p:extLst>
      <p:ext uri="{BB962C8B-B14F-4D97-AF65-F5344CB8AC3E}">
        <p14:creationId xmlns:p14="http://schemas.microsoft.com/office/powerpoint/2010/main" val="34303982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110</a:t>
            </a:fld>
            <a:endParaRPr lang="en-US"/>
          </a:p>
        </p:txBody>
      </p:sp>
    </p:spTree>
    <p:extLst>
      <p:ext uri="{BB962C8B-B14F-4D97-AF65-F5344CB8AC3E}">
        <p14:creationId xmlns:p14="http://schemas.microsoft.com/office/powerpoint/2010/main" val="27546971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111</a:t>
            </a:fld>
            <a:endParaRPr lang="en-US"/>
          </a:p>
        </p:txBody>
      </p:sp>
    </p:spTree>
    <p:extLst>
      <p:ext uri="{BB962C8B-B14F-4D97-AF65-F5344CB8AC3E}">
        <p14:creationId xmlns:p14="http://schemas.microsoft.com/office/powerpoint/2010/main" val="81222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112</a:t>
            </a:fld>
            <a:endParaRPr lang="en-US"/>
          </a:p>
        </p:txBody>
      </p:sp>
    </p:spTree>
    <p:extLst>
      <p:ext uri="{BB962C8B-B14F-4D97-AF65-F5344CB8AC3E}">
        <p14:creationId xmlns:p14="http://schemas.microsoft.com/office/powerpoint/2010/main" val="20019168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Snakes and Ladders</a:t>
            </a:r>
            <a:r>
              <a:rPr lang="en-US" baseline="0" dirty="0" smtClean="0"/>
              <a:t> is an analogy to a kids board game where the goal of the game is to get from start to finish. But along the route there are ladders, jumping you ahead in the game, and snakes, setting you back in the game.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Using this analogy is meant to symbolize that even though there is some form of linearity in every sales/purchase process, it is not constant. Sometimes you jump far ahead, but suddenly something affects the process and you are taken back again to a previous state. Mark </a:t>
            </a:r>
            <a:r>
              <a:rPr lang="en-US" baseline="0" dirty="0" err="1" smtClean="0"/>
              <a:t>Caris</a:t>
            </a:r>
            <a:r>
              <a:rPr lang="en-US" baseline="0" dirty="0" smtClean="0"/>
              <a:t> and Alex Barclay, Stephan Philips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bg1"/>
                </a:solidFill>
              </a:rPr>
              <a:t>Snake and ladders, desires and needs http://bit.ly/oMIzxO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113</a:t>
            </a:fld>
            <a:endParaRPr lang="en-US"/>
          </a:p>
        </p:txBody>
      </p:sp>
    </p:spTree>
    <p:extLst>
      <p:ext uri="{BB962C8B-B14F-4D97-AF65-F5344CB8AC3E}">
        <p14:creationId xmlns:p14="http://schemas.microsoft.com/office/powerpoint/2010/main" val="1174097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114</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115</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116</a:t>
            </a:fld>
            <a:endParaRPr lang="en-US"/>
          </a:p>
        </p:txBody>
      </p:sp>
    </p:spTree>
    <p:extLst>
      <p:ext uri="{BB962C8B-B14F-4D97-AF65-F5344CB8AC3E}">
        <p14:creationId xmlns:p14="http://schemas.microsoft.com/office/powerpoint/2010/main" val="24542862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117</a:t>
            </a:fld>
            <a:endParaRPr lang="en-US"/>
          </a:p>
        </p:txBody>
      </p:sp>
    </p:spTree>
    <p:extLst>
      <p:ext uri="{BB962C8B-B14F-4D97-AF65-F5344CB8AC3E}">
        <p14:creationId xmlns:p14="http://schemas.microsoft.com/office/powerpoint/2010/main" val="16537202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118</a:t>
            </a:fld>
            <a:endParaRPr lang="en-US"/>
          </a:p>
        </p:txBody>
      </p:sp>
    </p:spTree>
    <p:extLst>
      <p:ext uri="{BB962C8B-B14F-4D97-AF65-F5344CB8AC3E}">
        <p14:creationId xmlns:p14="http://schemas.microsoft.com/office/powerpoint/2010/main" val="2015865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119</a:t>
            </a:fld>
            <a:endParaRPr lang="en-US"/>
          </a:p>
        </p:txBody>
      </p:sp>
    </p:spTree>
    <p:extLst>
      <p:ext uri="{BB962C8B-B14F-4D97-AF65-F5344CB8AC3E}">
        <p14:creationId xmlns:p14="http://schemas.microsoft.com/office/powerpoint/2010/main" val="218887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a:t>
            </a:fld>
            <a:endParaRPr lang="en-US"/>
          </a:p>
        </p:txBody>
      </p:sp>
    </p:spTree>
    <p:extLst>
      <p:ext uri="{BB962C8B-B14F-4D97-AF65-F5344CB8AC3E}">
        <p14:creationId xmlns:p14="http://schemas.microsoft.com/office/powerpoint/2010/main" val="18853352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loyalty evolves from great experiences and emotional connections that happen over time... the stories people remember</a:t>
            </a:r>
            <a:endParaRPr lang="en-US" b="1" dirty="0" smtClean="0"/>
          </a:p>
          <a:p>
            <a:endParaRPr lang="en-US" b="1" dirty="0" smtClean="0"/>
          </a:p>
          <a:p>
            <a:r>
              <a:rPr lang="en-US" b="1" dirty="0" smtClean="0"/>
              <a:t>- Action Based Loyalty. </a:t>
            </a:r>
            <a:r>
              <a:rPr lang="en-US" dirty="0" smtClean="0"/>
              <a:t>This is measuring the activity of repeat purchase. But! Action Based Loyalty has got little to do with loyalty, because it is only concerned with the action itself, not the drivers or incentives behind it. As Lou Carbone has said “Just because I fly AIRLINE doesn’t mean I love them, I hate AIRLINE”. </a:t>
            </a:r>
            <a:r>
              <a:rPr lang="en-US" b="1" dirty="0" smtClean="0"/>
              <a:t>This is unfortunately the loyalty most often tracked and used as a success metrics by brands. </a:t>
            </a:r>
            <a:endParaRPr lang="en-US" dirty="0" smtClean="0"/>
          </a:p>
          <a:p>
            <a:r>
              <a:rPr lang="en-US" dirty="0" smtClean="0"/>
              <a:t>- </a:t>
            </a:r>
            <a:r>
              <a:rPr lang="en-US" b="1" dirty="0" smtClean="0"/>
              <a:t>Rational loyalty.</a:t>
            </a:r>
            <a:r>
              <a:rPr lang="en-US" dirty="0" smtClean="0"/>
              <a:t> A much used technique where price, accessibility or other rational characteristics are used to create repeat purchase. An example from Norway is a retail store lowering their prices on fruits and vegetables by 20%. Very effective. But the weakness of Rational Based Loyalty is that it doesn’t stick, it is very unfaithful. You have it only as long as you are the best in the category where you aim to build your loyalty. As soon as you stop investing in it, or someone delivers an improved service, the loyalty shifts.</a:t>
            </a:r>
          </a:p>
          <a:p>
            <a:r>
              <a:rPr lang="en-US" dirty="0" smtClean="0"/>
              <a:t>- </a:t>
            </a:r>
            <a:r>
              <a:rPr lang="en-US" b="1" dirty="0" smtClean="0"/>
              <a:t>Affective Loyalty.</a:t>
            </a:r>
            <a:r>
              <a:rPr lang="en-US" dirty="0" smtClean="0"/>
              <a:t> This is the loyalty created by an emotional brand. By building an idea, a story around the brand and communicating this in a way that the customers finds relevant and want to engage with – in order to become participants. Affective Loyalty sticks, it lasts longer than any other form of loyalty, and it creates a unique position the brand can establish an ownership of:</a:t>
            </a:r>
          </a:p>
          <a:p>
            <a:r>
              <a:rPr lang="en-US" i="1" dirty="0" smtClean="0"/>
              <a:t>“Affective loyalty is the strongest form of loyalty and will be the most difficult form to compete against.” – Brand Building in Norwegian, </a:t>
            </a:r>
            <a:r>
              <a:rPr lang="en-US" i="1" dirty="0" err="1" smtClean="0"/>
              <a:t>Samuelsen</a:t>
            </a:r>
            <a:r>
              <a:rPr lang="en-US" i="1" dirty="0" smtClean="0"/>
              <a:t>, </a:t>
            </a:r>
            <a:r>
              <a:rPr lang="en-US" i="1" dirty="0" err="1" smtClean="0"/>
              <a:t>Peretz</a:t>
            </a:r>
            <a:r>
              <a:rPr lang="en-US" i="1" dirty="0" smtClean="0"/>
              <a:t> and Olsen</a:t>
            </a:r>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120</a:t>
            </a:fld>
            <a:endParaRPr lang="en-US"/>
          </a:p>
        </p:txBody>
      </p:sp>
    </p:spTree>
    <p:extLst>
      <p:ext uri="{BB962C8B-B14F-4D97-AF65-F5344CB8AC3E}">
        <p14:creationId xmlns:p14="http://schemas.microsoft.com/office/powerpoint/2010/main" val="11105964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121</a:t>
            </a:fld>
            <a:endParaRPr lang="en-US"/>
          </a:p>
        </p:txBody>
      </p:sp>
    </p:spTree>
    <p:extLst>
      <p:ext uri="{BB962C8B-B14F-4D97-AF65-F5344CB8AC3E}">
        <p14:creationId xmlns:p14="http://schemas.microsoft.com/office/powerpoint/2010/main" val="191943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Branding in 2009, Part 2 Loyalty </a:t>
            </a:r>
            <a:r>
              <a:rPr lang="en-US" dirty="0" err="1" smtClean="0"/>
              <a:t>Helge</a:t>
            </a:r>
            <a:r>
              <a:rPr lang="en-US" dirty="0" smtClean="0"/>
              <a:t> </a:t>
            </a:r>
            <a:r>
              <a:rPr lang="en-US" dirty="0" err="1" smtClean="0"/>
              <a:t>Tenno</a:t>
            </a:r>
            <a:r>
              <a:rPr lang="en-US" dirty="0" smtClean="0"/>
              <a:t> http://bit.ly/qAm2Dg</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Customer loyalty in e-commerce: an exploration of its antecedents and consequences </a:t>
            </a:r>
            <a:r>
              <a:rPr lang="en-US" dirty="0" err="1" smtClean="0"/>
              <a:t>Srini</a:t>
            </a:r>
            <a:r>
              <a:rPr lang="en-US" dirty="0" smtClean="0"/>
              <a:t> S. </a:t>
            </a:r>
            <a:r>
              <a:rPr lang="en-US" dirty="0" err="1" smtClean="0"/>
              <a:t>Srinivasana</a:t>
            </a:r>
            <a:r>
              <a:rPr lang="en-US" dirty="0" smtClean="0"/>
              <a:t>,*, </a:t>
            </a:r>
            <a:r>
              <a:rPr lang="en-US" dirty="0" err="1" smtClean="0"/>
              <a:t>Rolph</a:t>
            </a:r>
            <a:r>
              <a:rPr lang="en-US" dirty="0" smtClean="0"/>
              <a:t> </a:t>
            </a:r>
            <a:r>
              <a:rPr lang="en-US" dirty="0" err="1" smtClean="0"/>
              <a:t>Andersona</a:t>
            </a:r>
            <a:r>
              <a:rPr lang="en-US" dirty="0" smtClean="0"/>
              <a:t>, Kishore </a:t>
            </a:r>
            <a:r>
              <a:rPr lang="en-US" dirty="0" err="1" smtClean="0"/>
              <a:t>Ponnavolub</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According to the study “</a:t>
            </a:r>
            <a:r>
              <a:rPr lang="en-US" dirty="0" smtClean="0">
                <a:hlinkClick r:id="rId3"/>
              </a:rPr>
              <a:t>Customer Loyalty in e-Commerce</a:t>
            </a:r>
            <a:r>
              <a:rPr lang="en-US" dirty="0" smtClean="0"/>
              <a:t>” from </a:t>
            </a:r>
            <a:r>
              <a:rPr lang="en-US" dirty="0" smtClean="0">
                <a:hlinkClick r:id="rId4"/>
              </a:rPr>
              <a:t>Drexel</a:t>
            </a:r>
            <a:r>
              <a:rPr lang="en-US" dirty="0" smtClean="0"/>
              <a:t> and </a:t>
            </a:r>
            <a:r>
              <a:rPr lang="en-US" dirty="0" smtClean="0">
                <a:hlinkClick r:id="rId5"/>
              </a:rPr>
              <a:t>McKinsey</a:t>
            </a:r>
            <a:r>
              <a:rPr lang="en-US" dirty="0" smtClean="0"/>
              <a:t> </a:t>
            </a:r>
            <a:r>
              <a:rPr lang="en-US" b="1" dirty="0" smtClean="0"/>
              <a:t>the most important aspects of e-loyalty is trust and personality</a:t>
            </a:r>
            <a:r>
              <a:rPr lang="en-US" dirty="0" smtClean="0"/>
              <a:t>. It’s not low prices, usability or a coupon. No, it’s a brands that they can count on, that helps them feel secure and informed. That goes out of its way to offer extra service. And it’s a brand with an identifiable and unique personality one can relate to. </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122</a:t>
            </a:fld>
            <a:endParaRPr lang="en-US"/>
          </a:p>
        </p:txBody>
      </p:sp>
    </p:spTree>
    <p:extLst>
      <p:ext uri="{BB962C8B-B14F-4D97-AF65-F5344CB8AC3E}">
        <p14:creationId xmlns:p14="http://schemas.microsoft.com/office/powerpoint/2010/main" val="21333174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123</a:t>
            </a:fld>
            <a:endParaRPr lang="en-US"/>
          </a:p>
        </p:txBody>
      </p:sp>
    </p:spTree>
    <p:extLst>
      <p:ext uri="{BB962C8B-B14F-4D97-AF65-F5344CB8AC3E}">
        <p14:creationId xmlns:p14="http://schemas.microsoft.com/office/powerpoint/2010/main" val="36333323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124</a:t>
            </a:fld>
            <a:endParaRPr lang="en-US"/>
          </a:p>
        </p:txBody>
      </p:sp>
    </p:spTree>
    <p:extLst>
      <p:ext uri="{BB962C8B-B14F-4D97-AF65-F5344CB8AC3E}">
        <p14:creationId xmlns:p14="http://schemas.microsoft.com/office/powerpoint/2010/main" val="36333323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125</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126</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127</a:t>
            </a:fld>
            <a:endParaRPr lang="en-US"/>
          </a:p>
        </p:txBody>
      </p:sp>
    </p:spTree>
    <p:extLst>
      <p:ext uri="{BB962C8B-B14F-4D97-AF65-F5344CB8AC3E}">
        <p14:creationId xmlns:p14="http://schemas.microsoft.com/office/powerpoint/2010/main" val="7586585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128</a:t>
            </a:fld>
            <a:endParaRPr lang="en-US"/>
          </a:p>
        </p:txBody>
      </p:sp>
    </p:spTree>
    <p:extLst>
      <p:ext uri="{BB962C8B-B14F-4D97-AF65-F5344CB8AC3E}">
        <p14:creationId xmlns:p14="http://schemas.microsoft.com/office/powerpoint/2010/main" val="27111766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FD26DA5-7EB2-4C86-A1E5-03B5B60D4A78}" type="slidenum">
              <a:rPr lang="en-CA" smtClean="0"/>
              <a:pPr>
                <a:defRPr/>
              </a:pPr>
              <a:t>129</a:t>
            </a:fld>
            <a:endParaRPr lang="en-CA"/>
          </a:p>
        </p:txBody>
      </p:sp>
    </p:spTree>
    <p:extLst>
      <p:ext uri="{BB962C8B-B14F-4D97-AF65-F5344CB8AC3E}">
        <p14:creationId xmlns:p14="http://schemas.microsoft.com/office/powerpoint/2010/main" val="671995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13</a:t>
            </a:fld>
            <a:endParaRPr lang="en-US"/>
          </a:p>
        </p:txBody>
      </p:sp>
    </p:spTree>
    <p:extLst>
      <p:ext uri="{BB962C8B-B14F-4D97-AF65-F5344CB8AC3E}">
        <p14:creationId xmlns:p14="http://schemas.microsoft.com/office/powerpoint/2010/main" val="228684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14</a:t>
            </a:fld>
            <a:endParaRPr lang="en-US"/>
          </a:p>
        </p:txBody>
      </p:sp>
    </p:spTree>
    <p:extLst>
      <p:ext uri="{BB962C8B-B14F-4D97-AF65-F5344CB8AC3E}">
        <p14:creationId xmlns:p14="http://schemas.microsoft.com/office/powerpoint/2010/main" val="228684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Diagram modified from Brandon </a:t>
            </a:r>
            <a:r>
              <a:rPr lang="en-US" dirty="0" err="1" smtClean="0"/>
              <a:t>Schauer’s</a:t>
            </a:r>
            <a:r>
              <a:rPr lang="en-US" dirty="0" smtClean="0"/>
              <a:t> The</a:t>
            </a:r>
            <a:r>
              <a:rPr lang="en-US" baseline="0" dirty="0" smtClean="0"/>
              <a:t> (Near) Future of Managing Experiences </a:t>
            </a:r>
            <a:r>
              <a:rPr lang="en-US" dirty="0" smtClean="0"/>
              <a:t>http://bit.ly/pMumzn</a:t>
            </a:r>
          </a:p>
          <a:p>
            <a:r>
              <a:rPr lang="en-US" b="1" dirty="0" smtClean="0"/>
              <a:t>Systems:</a:t>
            </a:r>
            <a:r>
              <a:rPr lang="en-US" dirty="0" smtClean="0"/>
              <a:t> Companies have core systems that serve as the foundation for their efforts. The most obvious example are IT systems — WCM, ECM, ERP, accounting, CRM… But also facilities — such as real estate, architecture, and infrastructure.</a:t>
            </a:r>
          </a:p>
          <a:p>
            <a:r>
              <a:rPr lang="en-US" b="1" dirty="0" smtClean="0"/>
              <a:t>Procedures:</a:t>
            </a:r>
            <a:r>
              <a:rPr lang="en-US" dirty="0" smtClean="0"/>
              <a:t> The policies, processes, and business rules that provide the "logic" for how the business is run. Some of this is embedded in the systems, some of this is taught to employees.</a:t>
            </a:r>
          </a:p>
          <a:p>
            <a:r>
              <a:rPr lang="en-US" b="1" dirty="0" smtClean="0"/>
              <a:t>Touchpoints:</a:t>
            </a:r>
            <a:r>
              <a:rPr lang="en-US" dirty="0" smtClean="0"/>
              <a:t> The </a:t>
            </a:r>
            <a:r>
              <a:rPr lang="en-US" dirty="0" err="1" smtClean="0"/>
              <a:t>liminal</a:t>
            </a:r>
            <a:r>
              <a:rPr lang="en-US" dirty="0" smtClean="0"/>
              <a:t> spaces where engagement with customers occurs. Typically considered through channels such as in-store, call center, postal mail, or online.</a:t>
            </a:r>
            <a:br>
              <a:rPr lang="en-US" dirty="0" smtClean="0"/>
            </a:br>
            <a:r>
              <a:rPr lang="en-US" b="1" dirty="0" smtClean="0"/>
              <a:t>Interactions:</a:t>
            </a:r>
            <a:r>
              <a:rPr lang="en-US" dirty="0" smtClean="0"/>
              <a:t> The activities in which customers engage. Any business supports dozens, if not hundreds of interactions. With a bank, you can deposit money, withdraw money, write a check, pay a bill, move money between accounts, open or close accounts, apply for a loan, etc. etc.</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Experiences:</a:t>
            </a:r>
            <a:r>
              <a:rPr lang="en-US" dirty="0" smtClean="0"/>
              <a:t> The sum of what the customer takes away from the interactions they've had with you. A </a:t>
            </a:r>
            <a:r>
              <a:rPr lang="en-US" baseline="0" dirty="0" smtClean="0"/>
              <a:t>memorable event – with a beginning, middle, and end.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09A027E-567B-42F0-B2BC-367A453DB5E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bg1"/>
                </a:solidFill>
                <a:latin typeface="HelveticaNeueLT Std UltLt Cn" pitchFamily="34" charset="0"/>
              </a:rPr>
              <a:t>experience is the meaning we take away, the story we tell ourselves, the change in how we see the world</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16</a:t>
            </a:fld>
            <a:endParaRPr lang="en-US"/>
          </a:p>
        </p:txBody>
      </p:sp>
    </p:spTree>
    <p:extLst>
      <p:ext uri="{BB962C8B-B14F-4D97-AF65-F5344CB8AC3E}">
        <p14:creationId xmlns:p14="http://schemas.microsoft.com/office/powerpoint/2010/main" val="328433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17</a:t>
            </a:fld>
            <a:endParaRPr lang="en-US"/>
          </a:p>
        </p:txBody>
      </p:sp>
    </p:spTree>
    <p:extLst>
      <p:ext uri="{BB962C8B-B14F-4D97-AF65-F5344CB8AC3E}">
        <p14:creationId xmlns:p14="http://schemas.microsoft.com/office/powerpoint/2010/main" val="75595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18</a:t>
            </a:fld>
            <a:endParaRPr lang="en-US"/>
          </a:p>
        </p:txBody>
      </p:sp>
    </p:spTree>
    <p:extLst>
      <p:ext uri="{BB962C8B-B14F-4D97-AF65-F5344CB8AC3E}">
        <p14:creationId xmlns:p14="http://schemas.microsoft.com/office/powerpoint/2010/main" val="2028219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latin typeface="HelveticaNeueLT Std UltLt Cn" pitchFamily="34" charset="0"/>
              </a:rPr>
              <a:t>Image from </a:t>
            </a:r>
            <a:r>
              <a:rPr lang="en-US" dirty="0" smtClean="0">
                <a:latin typeface="Gill Sans MT Condensed" pitchFamily="34" charset="0"/>
              </a:rPr>
              <a:t>Design for Service, www.designforservice.com</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latin typeface="HelveticaNeueLT Std Lt Cn" pitchFamily="34" charset="0"/>
              </a:rPr>
              <a:t>Rather than creating a set of messages and images that associate a company and its products with emotional values, experience pioneers will be focused on creating a business that delivers the brand as an experience incorporating these values. And this, we assert, is the real transformation, the real meaning, and the real potential of becoming a customer-centric business. </a:t>
            </a:r>
            <a:r>
              <a:rPr lang="en-US" dirty="0" smtClean="0"/>
              <a:t>Touchpoint are the places</a:t>
            </a:r>
            <a:r>
              <a:rPr lang="en-US" baseline="0" dirty="0" smtClean="0"/>
              <a:t> where process, systems, data all intersect - often the fault line between different divisions, functional, and geographic areas. </a:t>
            </a:r>
            <a:r>
              <a:rPr lang="en-US" sz="1200" dirty="0" smtClean="0">
                <a:latin typeface="HelveticaNeueLT Std UltLt Cn" pitchFamily="34" charset="0"/>
              </a:rPr>
              <a:t>This</a:t>
            </a:r>
            <a:r>
              <a:rPr lang="en-US" sz="1200" baseline="0" dirty="0" smtClean="0">
                <a:latin typeface="HelveticaNeueLT Std UltLt Cn" pitchFamily="34" charset="0"/>
              </a:rPr>
              <a:t> </a:t>
            </a:r>
            <a:r>
              <a:rPr lang="en-US" sz="1200" dirty="0" smtClean="0">
                <a:latin typeface="HelveticaNeueLT Std UltLt Cn" pitchFamily="34" charset="0"/>
              </a:rPr>
              <a:t>is the real transformation, the real meaning, and the real potential of becoming a customer-centric business.</a:t>
            </a:r>
          </a:p>
          <a:p>
            <a:r>
              <a:rPr lang="en-US" baseline="0" dirty="0" smtClean="0"/>
              <a:t> - </a:t>
            </a:r>
            <a:r>
              <a:rPr lang="en-US" sz="1200" dirty="0" smtClean="0">
                <a:latin typeface="HelveticaNeueLT Std Lt Cn" pitchFamily="34" charset="0"/>
              </a:rPr>
              <a:t>How</a:t>
            </a:r>
            <a:r>
              <a:rPr lang="en-US" sz="1200" baseline="0" dirty="0" smtClean="0">
                <a:latin typeface="HelveticaNeueLT Std Lt Cn" pitchFamily="34" charset="0"/>
              </a:rPr>
              <a:t> to Lead the Customer Experience </a:t>
            </a:r>
            <a:r>
              <a:rPr lang="en-US" sz="1200" dirty="0" smtClean="0">
                <a:latin typeface="HelveticaNeueLT Std Lt Cn" pitchFamily="34" charset="0"/>
              </a:rPr>
              <a:t>http://bit.ly/pbHAXX</a:t>
            </a:r>
          </a:p>
          <a:p>
            <a:endParaRPr lang="en-US" dirty="0" smtClean="0"/>
          </a:p>
        </p:txBody>
      </p:sp>
      <p:sp>
        <p:nvSpPr>
          <p:cNvPr id="4" name="Slide Number Placeholder 3"/>
          <p:cNvSpPr>
            <a:spLocks noGrp="1"/>
          </p:cNvSpPr>
          <p:nvPr>
            <p:ph type="sldNum" sz="quarter" idx="10"/>
          </p:nvPr>
        </p:nvSpPr>
        <p:spPr/>
        <p:txBody>
          <a:bodyPr/>
          <a:lstStyle/>
          <a:p>
            <a:fld id="{28951D63-0D22-40F6-91FF-9B15C1E62DCB}"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and attract: the initial connection with the person and using that contact to make an effective and affective</a:t>
            </a:r>
            <a:r>
              <a:rPr lang="en-US" baseline="0" dirty="0" smtClean="0"/>
              <a:t> impression</a:t>
            </a:r>
          </a:p>
          <a:p>
            <a:r>
              <a:rPr lang="en-US" baseline="0" dirty="0" smtClean="0"/>
              <a:t>orient: the overview or preview of what’s available or possible, allowing exploration and supporting the early stages of learning</a:t>
            </a:r>
          </a:p>
          <a:p>
            <a:r>
              <a:rPr lang="en-US" baseline="0" dirty="0" smtClean="0"/>
              <a:t>interact: the completion of valuable or valued activities while delighting the senses, skilling, and establishing expectations about the overall content of the encounters</a:t>
            </a:r>
          </a:p>
          <a:p>
            <a:r>
              <a:rPr lang="en-US" baseline="0" dirty="0" smtClean="0"/>
              <a:t>extend &amp; retain: the person comes back for more as their expectations are raised – at the same time a significant level of loyalty and leverageable relationships are achieved</a:t>
            </a:r>
          </a:p>
          <a:p>
            <a:r>
              <a:rPr lang="en-US" baseline="0" dirty="0" smtClean="0"/>
              <a:t>advocate: the person actively communicates their satisfaction to others</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a:t>
            </a:fld>
            <a:endParaRPr lang="en-US"/>
          </a:p>
        </p:txBody>
      </p:sp>
    </p:spTree>
    <p:extLst>
      <p:ext uri="{BB962C8B-B14F-4D97-AF65-F5344CB8AC3E}">
        <p14:creationId xmlns:p14="http://schemas.microsoft.com/office/powerpoint/2010/main" val="1155850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0" hangingPunct="0">
              <a:spcBef>
                <a:spcPct val="30000"/>
              </a:spcBef>
              <a:defRPr/>
            </a:pPr>
            <a:r>
              <a:rPr lang="en-US" sz="2000" dirty="0" smtClean="0">
                <a:latin typeface="HelveticaNeueLT Std Lt Cn" pitchFamily="34" charset="0"/>
              </a:rPr>
              <a:t>Customer experience design </a:t>
            </a:r>
            <a:r>
              <a:rPr lang="en-US" sz="1200" dirty="0" smtClean="0">
                <a:latin typeface="HelveticaNeueLT Std Lt Cn" pitchFamily="34" charset="0"/>
              </a:rPr>
              <a:t>is taking the customer views of the interactions to understand the emotional bond between the brand and customers. It requires a common understanding of the </a:t>
            </a:r>
            <a:r>
              <a:rPr lang="en-US" sz="1200" dirty="0" smtClean="0">
                <a:solidFill>
                  <a:srgbClr val="C00000"/>
                </a:solidFill>
                <a:latin typeface="HelveticaNeueLT Std Lt Cn" pitchFamily="34" charset="0"/>
              </a:rPr>
              <a:t>customer journey</a:t>
            </a:r>
            <a:r>
              <a:rPr lang="en-US" sz="1200" dirty="0" smtClean="0">
                <a:latin typeface="HelveticaNeueLT Std Lt Cn" pitchFamily="34" charset="0"/>
              </a:rPr>
              <a:t>, then align the company actions to build emotional bonds. - </a:t>
            </a:r>
            <a:r>
              <a:rPr lang="en-US" dirty="0" err="1" smtClean="0">
                <a:latin typeface="HelveticaNeueLT Std Lt Cn" pitchFamily="34" charset="0"/>
              </a:rPr>
              <a:t>Idris</a:t>
            </a:r>
            <a:r>
              <a:rPr lang="en-US" dirty="0" smtClean="0">
                <a:latin typeface="HelveticaNeueLT Std Lt Cn" pitchFamily="34" charset="0"/>
              </a:rPr>
              <a:t> </a:t>
            </a:r>
            <a:r>
              <a:rPr lang="en-US" dirty="0" err="1" smtClean="0">
                <a:latin typeface="HelveticaNeueLT Std Lt Cn" pitchFamily="34" charset="0"/>
              </a:rPr>
              <a:t>Mootee</a:t>
            </a:r>
            <a:endParaRPr lang="en-US" dirty="0" smtClean="0">
              <a:latin typeface="HelveticaNeueLT Std Lt Cn" pitchFamily="34" charset="0"/>
            </a:endParaRPr>
          </a:p>
          <a:p>
            <a:pPr algn="l" defTabSz="914267">
              <a:defRPr/>
            </a:pPr>
            <a:endParaRPr lang="en-US" baseline="0" dirty="0" smtClean="0"/>
          </a:p>
        </p:txBody>
      </p:sp>
      <p:sp>
        <p:nvSpPr>
          <p:cNvPr id="4" name="Slide Number Placeholder 3"/>
          <p:cNvSpPr>
            <a:spLocks noGrp="1"/>
          </p:cNvSpPr>
          <p:nvPr>
            <p:ph type="sldNum" sz="quarter" idx="10"/>
          </p:nvPr>
        </p:nvSpPr>
        <p:spPr/>
        <p:txBody>
          <a:bodyPr/>
          <a:lstStyle/>
          <a:p>
            <a:fld id="{609A027E-567B-42F0-B2BC-367A453DB5EA}"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integrated ecosystems</a:t>
            </a:r>
            <a:r>
              <a:rPr lang="en-US" baseline="0" dirty="0" smtClean="0"/>
              <a:t> open up possibilities in a way that isolated touchpoints can’t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latin typeface="HelveticaNeueLT Std Lt Cn" pitchFamily="34" charset="0"/>
            </a:endParaRP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21</a:t>
            </a:fld>
            <a:endParaRPr lang="en-US"/>
          </a:p>
        </p:txBody>
      </p:sp>
    </p:spTree>
    <p:extLst>
      <p:ext uri="{BB962C8B-B14F-4D97-AF65-F5344CB8AC3E}">
        <p14:creationId xmlns:p14="http://schemas.microsoft.com/office/powerpoint/2010/main" val="1661910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In my opinion Nike have created a customer experience where the foundations are set in health and fitness. They enable each individual to assemble the components that they need within the framework they provide to manage their own personal fitness experience. The framework is the commodity, the experience is personal. I’ve said before and I will say again, </a:t>
            </a:r>
            <a:r>
              <a:rPr lang="en-US" i="1" dirty="0" smtClean="0">
                <a:effectLst/>
              </a:rPr>
              <a:t>“You can’t </a:t>
            </a:r>
            <a:r>
              <a:rPr lang="en-US" i="1" dirty="0" err="1" smtClean="0">
                <a:effectLst/>
              </a:rPr>
              <a:t>commodotise</a:t>
            </a:r>
            <a:r>
              <a:rPr lang="en-US" i="1" dirty="0" smtClean="0">
                <a:effectLst/>
              </a:rPr>
              <a:t> the experience – that’s the differentiating part – it’s a personal and, at times, emotional connection between the person, the activity or interaction, and the brand”. </a:t>
            </a:r>
            <a:r>
              <a:rPr lang="en-US" dirty="0" smtClean="0">
                <a:effectLst/>
              </a:rPr>
              <a:t>You can however provide the framework (as a commodity) to enable the experience to happen. The Running</a:t>
            </a:r>
            <a:r>
              <a:rPr lang="en-US" baseline="0" dirty="0" smtClean="0">
                <a:effectLst/>
              </a:rPr>
              <a:t> Man, A Customer Experience Tale </a:t>
            </a:r>
            <a:r>
              <a:rPr lang="en-US" dirty="0" smtClean="0">
                <a:effectLst/>
              </a:rPr>
              <a:t>http://adobe.ly/oj3Ofs</a:t>
            </a:r>
            <a:endParaRPr lang="en-US" sz="1200" kern="1200" dirty="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22</a:t>
            </a:fld>
            <a:endParaRPr lang="en-US"/>
          </a:p>
        </p:txBody>
      </p:sp>
    </p:spTree>
    <p:extLst>
      <p:ext uri="{BB962C8B-B14F-4D97-AF65-F5344CB8AC3E}">
        <p14:creationId xmlns:p14="http://schemas.microsoft.com/office/powerpoint/2010/main" val="4259477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Apple, A</a:t>
            </a:r>
            <a:r>
              <a:rPr lang="en-US" baseline="0" dirty="0" smtClean="0"/>
              <a:t> Love Note: The Power of an Ecosystem http://bit.ly/qECRka </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23</a:t>
            </a:fld>
            <a:endParaRPr lang="en-US"/>
          </a:p>
        </p:txBody>
      </p:sp>
    </p:spTree>
    <p:extLst>
      <p:ext uri="{BB962C8B-B14F-4D97-AF65-F5344CB8AC3E}">
        <p14:creationId xmlns:p14="http://schemas.microsoft.com/office/powerpoint/2010/main" val="66506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24</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journey as story is a tool to change your organization,</a:t>
            </a:r>
            <a:r>
              <a:rPr lang="en-US" baseline="0" dirty="0" smtClean="0"/>
              <a:t> </a:t>
            </a:r>
            <a:r>
              <a:rPr lang="en-US" dirty="0" smtClean="0"/>
              <a:t>business, university,</a:t>
            </a:r>
            <a:r>
              <a:rPr lang="en-US" baseline="0" dirty="0" smtClean="0"/>
              <a:t> </a:t>
            </a:r>
            <a:r>
              <a:rPr lang="en-US" dirty="0" smtClean="0"/>
              <a:t>library</a:t>
            </a:r>
          </a:p>
          <a:p>
            <a:r>
              <a:rPr lang="en-US" sz="1200" kern="1200" dirty="0" smtClean="0">
                <a:solidFill>
                  <a:schemeClr val="tx1"/>
                </a:solidFill>
                <a:effectLst/>
                <a:latin typeface="+mn-lt"/>
                <a:ea typeface="ＭＳ Ｐゴシック" charset="-128"/>
                <a:cs typeface="ＭＳ Ｐゴシック" charset="-128"/>
              </a:rPr>
              <a:t>The best servants of the people, like the best valets, must whisper unpleasant truths in the master's ear. It is the court fool, not the foolish courtier, whom the king can least afford to lose. - Walter Lippmann, A Preface to Politics</a:t>
            </a:r>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25</a:t>
            </a:fld>
            <a:endParaRPr lang="en-US"/>
          </a:p>
        </p:txBody>
      </p:sp>
    </p:spTree>
    <p:extLst>
      <p:ext uri="{BB962C8B-B14F-4D97-AF65-F5344CB8AC3E}">
        <p14:creationId xmlns:p14="http://schemas.microsoft.com/office/powerpoint/2010/main" val="758658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While audiences cannot see themselves in raw numbers and bullet points, they can see their desires and concerns reflected in the plight of your story’s “hero.” In one rhetorical stroke, the right story establishes a context for your message and a framework for its elaboration, and, most important, creates an empathetic connection between yourself and your audience.</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27</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28</a:t>
            </a:fld>
            <a:endParaRPr lang="en-US"/>
          </a:p>
        </p:txBody>
      </p:sp>
    </p:spTree>
    <p:extLst>
      <p:ext uri="{BB962C8B-B14F-4D97-AF65-F5344CB8AC3E}">
        <p14:creationId xmlns:p14="http://schemas.microsoft.com/office/powerpoint/2010/main" val="2206800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29</a:t>
            </a:fld>
            <a:endParaRPr lang="en-US"/>
          </a:p>
        </p:txBody>
      </p:sp>
    </p:spTree>
    <p:extLst>
      <p:ext uri="{BB962C8B-B14F-4D97-AF65-F5344CB8AC3E}">
        <p14:creationId xmlns:p14="http://schemas.microsoft.com/office/powerpoint/2010/main" val="1666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a:t>
            </a:fld>
            <a:endParaRPr lang="en-US"/>
          </a:p>
        </p:txBody>
      </p:sp>
    </p:spTree>
    <p:extLst>
      <p:ext uri="{BB962C8B-B14F-4D97-AF65-F5344CB8AC3E}">
        <p14:creationId xmlns:p14="http://schemas.microsoft.com/office/powerpoint/2010/main" val="1289282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30</a:t>
            </a:fld>
            <a:endParaRPr lang="en-US"/>
          </a:p>
        </p:txBody>
      </p:sp>
    </p:spTree>
    <p:extLst>
      <p:ext uri="{BB962C8B-B14F-4D97-AF65-F5344CB8AC3E}">
        <p14:creationId xmlns:p14="http://schemas.microsoft.com/office/powerpoint/2010/main" val="1666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31</a:t>
            </a:fld>
            <a:endParaRPr lang="en-US"/>
          </a:p>
        </p:txBody>
      </p:sp>
    </p:spTree>
    <p:extLst>
      <p:ext uri="{BB962C8B-B14F-4D97-AF65-F5344CB8AC3E}">
        <p14:creationId xmlns:p14="http://schemas.microsoft.com/office/powerpoint/2010/main" val="2404775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32</a:t>
            </a:fld>
            <a:endParaRPr lang="en-US"/>
          </a:p>
        </p:txBody>
      </p:sp>
    </p:spTree>
    <p:extLst>
      <p:ext uri="{BB962C8B-B14F-4D97-AF65-F5344CB8AC3E}">
        <p14:creationId xmlns:p14="http://schemas.microsoft.com/office/powerpoint/2010/main" val="1778099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marL="228600" indent="-228600">
              <a:defRPr/>
            </a:pPr>
            <a:r>
              <a:rPr lang="en-US" sz="1200" b="1" dirty="0" smtClean="0">
                <a:solidFill>
                  <a:schemeClr val="tx1"/>
                </a:solidFill>
              </a:rPr>
              <a:t>What do they see in their environment?</a:t>
            </a:r>
          </a:p>
          <a:p>
            <a:pPr marL="228600" indent="-228600">
              <a:buFont typeface="Arial" pitchFamily="34" charset="0"/>
              <a:buChar char="•"/>
              <a:defRPr/>
            </a:pPr>
            <a:r>
              <a:rPr lang="en-US" sz="1200" dirty="0" smtClean="0">
                <a:solidFill>
                  <a:schemeClr val="tx1"/>
                </a:solidFill>
              </a:rPr>
              <a:t>what does it look like? who surrounds them? who are their friends, colleagues, influencers, enemies? what types of messaging, demands, requests, influences are they exposed to daily? what problems do they encounter?</a:t>
            </a:r>
          </a:p>
          <a:p>
            <a:pPr>
              <a:defRPr/>
            </a:pPr>
            <a:r>
              <a:rPr lang="en-US" sz="1200" b="1" dirty="0" smtClean="0">
                <a:solidFill>
                  <a:schemeClr val="tx1"/>
                </a:solidFill>
              </a:rPr>
              <a:t>What do they hear? How does the environment influence them</a:t>
            </a:r>
            <a:r>
              <a:rPr lang="en-US" sz="1200" dirty="0" smtClean="0">
                <a:solidFill>
                  <a:schemeClr val="tx1"/>
                </a:solidFill>
              </a:rPr>
              <a:t>.</a:t>
            </a:r>
          </a:p>
          <a:p>
            <a:pPr marL="228600" indent="-228600">
              <a:buFont typeface="Arial" pitchFamily="34" charset="0"/>
              <a:buChar char="•"/>
              <a:defRPr/>
            </a:pPr>
            <a:r>
              <a:rPr lang="en-US" sz="1200" dirty="0" smtClean="0">
                <a:solidFill>
                  <a:schemeClr val="tx1"/>
                </a:solidFill>
              </a:rPr>
              <a:t>what do their colleagues, boss, friends say? who really influences them &amp; how? which communication channels are influential?</a:t>
            </a:r>
          </a:p>
          <a:p>
            <a:pPr marL="342900" indent="-342900">
              <a:defRPr/>
            </a:pPr>
            <a:r>
              <a:rPr lang="en-US" sz="1200" b="1" dirty="0" smtClean="0">
                <a:solidFill>
                  <a:schemeClr val="tx1"/>
                </a:solidFill>
              </a:rPr>
              <a:t>What do they really think and feel?</a:t>
            </a:r>
          </a:p>
          <a:p>
            <a:pPr marL="228600" indent="-228600">
              <a:buFont typeface="Arial" pitchFamily="34" charset="0"/>
              <a:buChar char="•"/>
              <a:defRPr/>
            </a:pPr>
            <a:r>
              <a:rPr lang="en-US" sz="1200" dirty="0" smtClean="0">
                <a:solidFill>
                  <a:schemeClr val="tx1"/>
                </a:solidFill>
              </a:rPr>
              <a:t>what is really important (that they might not say publicly)? imagine their emotions… what moves them? keeps them up at night? what are their dreams and aspirations?</a:t>
            </a:r>
          </a:p>
          <a:p>
            <a:pPr marL="228600" indent="-228600">
              <a:defRPr/>
            </a:pPr>
            <a:r>
              <a:rPr lang="en-US" sz="1200" b="1" dirty="0" smtClean="0">
                <a:solidFill>
                  <a:schemeClr val="tx1"/>
                </a:solidFill>
              </a:rPr>
              <a:t>What do they say and do in public?</a:t>
            </a:r>
          </a:p>
          <a:p>
            <a:pPr marL="228600" indent="-228600">
              <a:buFont typeface="Arial" pitchFamily="34" charset="0"/>
              <a:buChar char="•"/>
              <a:defRPr/>
            </a:pPr>
            <a:r>
              <a:rPr lang="en-US" sz="1200" dirty="0" smtClean="0">
                <a:solidFill>
                  <a:schemeClr val="tx1"/>
                </a:solidFill>
              </a:rPr>
              <a:t>what is their attitude? what might they be telling others? think about conflicts between what they might say and what they really think and feel</a:t>
            </a:r>
          </a:p>
          <a:p>
            <a:pPr marL="228600" indent="-228600">
              <a:defRPr/>
            </a:pPr>
            <a:r>
              <a:rPr lang="en-US" sz="1200" b="1" dirty="0" smtClean="0">
                <a:solidFill>
                  <a:schemeClr val="tx1"/>
                </a:solidFill>
              </a:rPr>
              <a:t>What is their pain? </a:t>
            </a:r>
          </a:p>
          <a:p>
            <a:pPr marL="228600" indent="-228600">
              <a:buFont typeface="Arial" pitchFamily="34" charset="0"/>
              <a:buChar char="•"/>
              <a:defRPr/>
            </a:pPr>
            <a:r>
              <a:rPr lang="en-US" sz="1200" dirty="0" smtClean="0">
                <a:solidFill>
                  <a:schemeClr val="tx1"/>
                </a:solidFill>
              </a:rPr>
              <a:t>frustrations? obstacles standing between them and what they want or need to achieve? what risks might they fear taking?</a:t>
            </a:r>
          </a:p>
          <a:p>
            <a:pPr marL="228600" indent="-228600">
              <a:defRPr/>
            </a:pPr>
            <a:r>
              <a:rPr lang="en-US" sz="1200" b="1" dirty="0" smtClean="0">
                <a:solidFill>
                  <a:schemeClr val="tx1"/>
                </a:solidFill>
              </a:rPr>
              <a:t>What do they gain?</a:t>
            </a:r>
          </a:p>
          <a:p>
            <a:pPr marL="228600" indent="-228600">
              <a:buFont typeface="Arial" pitchFamily="34" charset="0"/>
              <a:buChar char="•"/>
              <a:defRPr/>
            </a:pPr>
            <a:r>
              <a:rPr lang="en-US" sz="1200" dirty="0" smtClean="0">
                <a:solidFill>
                  <a:schemeClr val="tx1"/>
                </a:solidFill>
              </a:rPr>
              <a:t>what do they truly want or need to achieve? how do they measure success? what are they measured on? what are some strategies they might use to achieve their goals?</a:t>
            </a:r>
          </a:p>
          <a:p>
            <a:pPr marL="228600" indent="-228600">
              <a:defRPr/>
            </a:pPr>
            <a:r>
              <a:rPr lang="en-US" sz="1200" b="1" dirty="0" smtClean="0">
                <a:solidFill>
                  <a:schemeClr val="tx1"/>
                </a:solidFill>
              </a:rPr>
              <a:t>What’s their sacrifice to adopt your idea?</a:t>
            </a:r>
          </a:p>
          <a:p>
            <a:pPr marL="228600" indent="-228600">
              <a:buFont typeface="Arial" pitchFamily="34" charset="0"/>
              <a:buChar char="•"/>
              <a:defRPr/>
            </a:pPr>
            <a:r>
              <a:rPr lang="en-US" sz="1200" dirty="0" smtClean="0">
                <a:solidFill>
                  <a:schemeClr val="tx1"/>
                </a:solidFill>
              </a:rPr>
              <a:t>What beliefs or ideals do they need to let go? How much will it cost them in time or money?</a:t>
            </a:r>
          </a:p>
          <a:p>
            <a:pPr marL="228600" indent="-228600">
              <a:defRPr/>
            </a:pPr>
            <a:r>
              <a:rPr lang="en-US" sz="1200" b="1" dirty="0" smtClean="0">
                <a:solidFill>
                  <a:schemeClr val="tx1"/>
                </a:solidFill>
              </a:rPr>
              <a:t>What’s the perceived risk? </a:t>
            </a:r>
          </a:p>
          <a:p>
            <a:pPr marL="228600" indent="-228600">
              <a:buFont typeface="Arial" pitchFamily="34" charset="0"/>
              <a:buChar char="•"/>
              <a:defRPr/>
            </a:pPr>
            <a:r>
              <a:rPr lang="en-US" sz="1200" dirty="0" smtClean="0">
                <a:solidFill>
                  <a:schemeClr val="tx1"/>
                </a:solidFill>
              </a:rPr>
              <a:t>Are there physical or emotional risks they will need to take? How will this stretch them? Who or what might they </a:t>
            </a:r>
          </a:p>
          <a:p>
            <a:pPr>
              <a:defRPr/>
            </a:pPr>
            <a:endParaRPr lang="en-US" dirty="0"/>
          </a:p>
        </p:txBody>
      </p:sp>
      <p:sp>
        <p:nvSpPr>
          <p:cNvPr id="167940" name="Slide Number Placeholder 3"/>
          <p:cNvSpPr>
            <a:spLocks noGrp="1"/>
          </p:cNvSpPr>
          <p:nvPr>
            <p:ph type="sldNum" sz="quarter" idx="5"/>
          </p:nvPr>
        </p:nvSpPr>
        <p:spPr>
          <a:noFill/>
        </p:spPr>
        <p:txBody>
          <a:bodyPr/>
          <a:lstStyle/>
          <a:p>
            <a:fld id="{A92BCAA0-1A30-471E-98F2-4063A3681602}" type="slidenum">
              <a:rPr lang="en-US" smtClean="0">
                <a:solidFill>
                  <a:srgbClr val="000000"/>
                </a:solidFill>
                <a:latin typeface="Arial" pitchFamily="34" charset="0"/>
              </a:rPr>
              <a:pPr/>
              <a:t>33</a:t>
            </a:fld>
            <a:endParaRPr lang="en-US" smtClean="0">
              <a:solidFill>
                <a:srgbClr val="000000"/>
              </a:solidFill>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rational: </a:t>
            </a:r>
            <a:r>
              <a:rPr lang="en-US" sz="1200" dirty="0" smtClean="0">
                <a:solidFill>
                  <a:schemeClr val="accent1"/>
                </a:solidFill>
                <a:latin typeface="HelveticaNeueLT Std Cn" pitchFamily="34" charset="0"/>
              </a:rPr>
              <a:t>tasks, goals, preferences</a:t>
            </a:r>
          </a:p>
          <a:p>
            <a:r>
              <a:rPr lang="en-US" sz="1200" dirty="0" smtClean="0">
                <a:solidFill>
                  <a:srgbClr val="C00000"/>
                </a:solidFill>
                <a:latin typeface="HelveticaNeueLT Std Cn" pitchFamily="34" charset="0"/>
              </a:rPr>
              <a:t>emotional:</a:t>
            </a:r>
            <a:r>
              <a:rPr lang="en-US" sz="1200" baseline="0" dirty="0" smtClean="0">
                <a:solidFill>
                  <a:srgbClr val="C00000"/>
                </a:solidFill>
                <a:latin typeface="HelveticaNeueLT Std Cn" pitchFamily="34" charset="0"/>
              </a:rPr>
              <a:t> </a:t>
            </a:r>
            <a:r>
              <a:rPr lang="en-US" sz="1200" dirty="0" smtClean="0">
                <a:solidFill>
                  <a:srgbClr val="C00000"/>
                </a:solidFill>
                <a:latin typeface="HelveticaNeueLT Std Cn" pitchFamily="34" charset="0"/>
              </a:rPr>
              <a:t>emotions, context, meaning</a:t>
            </a:r>
          </a:p>
          <a:p>
            <a:endParaRPr lang="en-US" baseline="0"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34</a:t>
            </a:fld>
            <a:endParaRPr lang="en-US"/>
          </a:p>
        </p:txBody>
      </p:sp>
    </p:spTree>
    <p:extLst>
      <p:ext uri="{BB962C8B-B14F-4D97-AF65-F5344CB8AC3E}">
        <p14:creationId xmlns:p14="http://schemas.microsoft.com/office/powerpoint/2010/main" val="251499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35</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While audiences cannot see themselves in raw numbers and bullet points, they can see their desires and concerns reflected in the plight of your story’s “hero.” In one rhetorical stroke, the right story establishes a context for your message and a framework for its elaboration, and, most important, creates an empathetic connection between yourself and your audience.</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37</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 internal insights: surface observations and ideas about customers</a:t>
            </a:r>
            <a:r>
              <a:rPr lang="en-US" baseline="0" dirty="0" smtClean="0"/>
              <a:t> and their experiences, help identify sources of customer data, and get stakeholders involved early</a:t>
            </a:r>
            <a:endParaRPr lang="en-US" dirty="0" smtClean="0"/>
          </a:p>
          <a:p>
            <a:r>
              <a:rPr lang="en-US" dirty="0" smtClean="0"/>
              <a:t>internal</a:t>
            </a:r>
            <a:r>
              <a:rPr lang="en-US" baseline="0" dirty="0" smtClean="0"/>
              <a:t> hypothesis: document internal insights, share with stakeholders, provide framework or prototype to build out research-based maps</a:t>
            </a:r>
            <a:endParaRPr lang="en-US" dirty="0" smtClean="0"/>
          </a:p>
          <a:p>
            <a:r>
              <a:rPr lang="en-US" dirty="0" smtClean="0"/>
              <a:t>research: capture insights from all touchpoints (ethnographic studies or social media outlets)</a:t>
            </a:r>
          </a:p>
          <a:p>
            <a:r>
              <a:rPr lang="en-US" dirty="0" smtClean="0"/>
              <a:t>analyze the research:</a:t>
            </a:r>
            <a:r>
              <a:rPr lang="en-US" baseline="0" dirty="0" smtClean="0"/>
              <a:t> how customers interact, what they want from each interaction, and how they feel about each interaction today</a:t>
            </a:r>
          </a:p>
          <a:p>
            <a:r>
              <a:rPr lang="en-US" baseline="0" dirty="0" smtClean="0"/>
              <a:t>map: translate into simple, visual representation of customer processes, needs, and perceptions</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38</a:t>
            </a:fld>
            <a:endParaRPr lang="en-US"/>
          </a:p>
        </p:txBody>
      </p:sp>
    </p:spTree>
    <p:extLst>
      <p:ext uri="{BB962C8B-B14F-4D97-AF65-F5344CB8AC3E}">
        <p14:creationId xmlns:p14="http://schemas.microsoft.com/office/powerpoint/2010/main" val="3269509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Customer</a:t>
            </a:r>
            <a:r>
              <a:rPr lang="en-GB" baseline="0" dirty="0" smtClean="0"/>
              <a:t> experience journey maps t</a:t>
            </a:r>
            <a:r>
              <a:rPr lang="en-GB" dirty="0" smtClean="0"/>
              <a:t>ake into account not only what happens to a</a:t>
            </a:r>
            <a:r>
              <a:rPr lang="en-GB" baseline="0" dirty="0" smtClean="0"/>
              <a:t> persona</a:t>
            </a:r>
            <a:r>
              <a:rPr lang="en-GB" dirty="0" smtClean="0"/>
              <a:t>, but </a:t>
            </a:r>
            <a:r>
              <a:rPr lang="en-GB" dirty="0" smtClean="0">
                <a:solidFill>
                  <a:srgbClr val="FFC000"/>
                </a:solidFill>
              </a:rPr>
              <a:t>also their responses,</a:t>
            </a:r>
            <a:r>
              <a:rPr lang="en-GB" baseline="0" dirty="0" smtClean="0">
                <a:solidFill>
                  <a:srgbClr val="FFC000"/>
                </a:solidFill>
              </a:rPr>
              <a:t> how they feel about </a:t>
            </a:r>
            <a:r>
              <a:rPr lang="en-GB" dirty="0" smtClean="0"/>
              <a:t>their experiences. By</a:t>
            </a:r>
            <a:r>
              <a:rPr lang="en-GB" baseline="0" dirty="0" smtClean="0"/>
              <a:t> breaking down an </a:t>
            </a:r>
            <a:r>
              <a:rPr lang="en-US" dirty="0" smtClean="0"/>
              <a:t>experience into individual interactions, maps make needs and emotions easier to recognize.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39</a:t>
            </a:fld>
            <a:endParaRPr lang="en-US"/>
          </a:p>
        </p:txBody>
      </p:sp>
    </p:spTree>
    <p:extLst>
      <p:ext uri="{BB962C8B-B14F-4D97-AF65-F5344CB8AC3E}">
        <p14:creationId xmlns:p14="http://schemas.microsoft.com/office/powerpoint/2010/main" val="177437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a:t>
            </a:fld>
            <a:endParaRPr lang="en-US"/>
          </a:p>
        </p:txBody>
      </p:sp>
    </p:spTree>
    <p:extLst>
      <p:ext uri="{BB962C8B-B14F-4D97-AF65-F5344CB8AC3E}">
        <p14:creationId xmlns:p14="http://schemas.microsoft.com/office/powerpoint/2010/main" val="1155850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40</a:t>
            </a:fld>
            <a:endParaRPr lang="en-US"/>
          </a:p>
        </p:txBody>
      </p:sp>
    </p:spTree>
    <p:extLst>
      <p:ext uri="{BB962C8B-B14F-4D97-AF65-F5344CB8AC3E}">
        <p14:creationId xmlns:p14="http://schemas.microsoft.com/office/powerpoint/2010/main" val="1774375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41</a:t>
            </a:fld>
            <a:endParaRPr lang="en-US"/>
          </a:p>
        </p:txBody>
      </p:sp>
    </p:spTree>
    <p:extLst>
      <p:ext uri="{BB962C8B-B14F-4D97-AF65-F5344CB8AC3E}">
        <p14:creationId xmlns:p14="http://schemas.microsoft.com/office/powerpoint/2010/main" val="3501602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765B2-E762-4DED-B134-A2D24E088F9D}" type="slidenum">
              <a:rPr lang="en-GB"/>
              <a:pPr/>
              <a:t>42</a:t>
            </a:fld>
            <a:endParaRPr lang="en-GB"/>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pPr marL="180975" indent="-180975"/>
            <a:r>
              <a:rPr lang="en-GB" dirty="0"/>
              <a:t>This is an example of some customer journey mapping which was done in MOJ to understand the experience of court users (witnesses, victims, jurors and also defendants </a:t>
            </a:r>
            <a:r>
              <a:rPr lang="en-GB" dirty="0" smtClean="0"/>
              <a:t>themselves).</a:t>
            </a:r>
            <a:r>
              <a:rPr lang="en-GB" baseline="0" dirty="0" smtClean="0"/>
              <a:t> P</a:t>
            </a:r>
            <a:r>
              <a:rPr lang="en-GB" dirty="0" smtClean="0"/>
              <a:t>reviously </a:t>
            </a:r>
            <a:r>
              <a:rPr lang="en-GB" dirty="0"/>
              <a:t>they had focused on process maps and major customer satisfaction research, but they had never tracked the journey through the customer’s eyes and by doing so, they found out some fascinating facts – e.g. satisfaction levels or positive </a:t>
            </a:r>
            <a:r>
              <a:rPr lang="en-GB" dirty="0" err="1"/>
              <a:t>vs</a:t>
            </a:r>
            <a:r>
              <a:rPr lang="en-GB" dirty="0"/>
              <a:t> negative experience can be driven by small details (e.g. jurors being thanked by the judge for their contribution), or having to queue in the canteen at lunch time with other court staff.</a:t>
            </a:r>
          </a:p>
          <a:p>
            <a:pPr marL="180975" indent="-180975"/>
            <a:r>
              <a:rPr lang="en-GB" dirty="0" smtClean="0"/>
              <a:t>Found </a:t>
            </a:r>
            <a:r>
              <a:rPr lang="en-GB" dirty="0"/>
              <a:t>it particularly powerful to drive change in perception amongst policy community – and it has successfully driven a number of changes – e.g. in training / induction of court staff; front of house experience; also better joining up of different agencies (e.g. recognising that expectations set by police in persuading jurors to give evidence cannot always be met)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43</a:t>
            </a:fld>
            <a:endParaRPr lang="en-US"/>
          </a:p>
        </p:txBody>
      </p:sp>
    </p:spTree>
    <p:extLst>
      <p:ext uri="{BB962C8B-B14F-4D97-AF65-F5344CB8AC3E}">
        <p14:creationId xmlns:p14="http://schemas.microsoft.com/office/powerpoint/2010/main" val="1774375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44</a:t>
            </a:fld>
            <a:endParaRPr lang="en-US"/>
          </a:p>
        </p:txBody>
      </p:sp>
    </p:spTree>
    <p:extLst>
      <p:ext uri="{BB962C8B-B14F-4D97-AF65-F5344CB8AC3E}">
        <p14:creationId xmlns:p14="http://schemas.microsoft.com/office/powerpoint/2010/main" val="2986740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Service Strategy</a:t>
            </a:r>
            <a:r>
              <a:rPr lang="en-US" baseline="0" dirty="0" smtClean="0"/>
              <a:t> </a:t>
            </a:r>
            <a:r>
              <a:rPr lang="en-US" baseline="0" dirty="0" err="1" smtClean="0"/>
              <a:t>Amtrack</a:t>
            </a:r>
            <a:r>
              <a:rPr lang="en-US" baseline="0" dirty="0" smtClean="0"/>
              <a:t> High Speed Rail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45</a:t>
            </a:fld>
            <a:endParaRPr lang="en-US"/>
          </a:p>
        </p:txBody>
      </p:sp>
    </p:spTree>
    <p:extLst>
      <p:ext uri="{BB962C8B-B14F-4D97-AF65-F5344CB8AC3E}">
        <p14:creationId xmlns:p14="http://schemas.microsoft.com/office/powerpoint/2010/main" val="3301943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http://bit.ly/nLnHp8  Locating Value with Alignment Diagrams,</a:t>
            </a:r>
            <a:r>
              <a:rPr lang="en-US" baseline="0" dirty="0" smtClean="0"/>
              <a:t> Parson’s Journal for Information Mapping</a:t>
            </a:r>
            <a:endParaRPr lang="en-US" dirty="0" smtClean="0"/>
          </a:p>
          <a:p>
            <a:r>
              <a:rPr lang="en-US" sz="1200" b="0" i="0" u="none" strike="noStrike" kern="1200" baseline="0" dirty="0" smtClean="0">
                <a:solidFill>
                  <a:schemeClr val="tx1"/>
                </a:solidFill>
                <a:latin typeface="+mn-lt"/>
                <a:ea typeface="ＭＳ Ｐゴシック" charset="-128"/>
                <a:cs typeface="ＭＳ Ｐゴシック" charset="-128"/>
              </a:rPr>
              <a:t>Four travel experiences recording the interactions between service providers and four different users on international trips  - Christopher </a:t>
            </a:r>
            <a:r>
              <a:rPr lang="en-US" sz="1200" b="0" i="0" u="none" strike="noStrike" kern="1200" baseline="0" dirty="0" err="1" smtClean="0">
                <a:solidFill>
                  <a:schemeClr val="tx1"/>
                </a:solidFill>
                <a:latin typeface="+mn-lt"/>
                <a:ea typeface="ＭＳ Ｐゴシック" charset="-128"/>
                <a:cs typeface="ＭＳ Ｐゴシック" charset="-128"/>
              </a:rPr>
              <a:t>Tallec</a:t>
            </a:r>
            <a:r>
              <a:rPr lang="en-US" sz="1200" b="0" i="0" u="none" strike="noStrike" kern="1200" baseline="0" dirty="0" smtClean="0">
                <a:solidFill>
                  <a:schemeClr val="tx1"/>
                </a:solidFill>
                <a:latin typeface="+mn-lt"/>
                <a:ea typeface="ＭＳ Ｐゴシック" charset="-128"/>
                <a:cs typeface="ＭＳ Ｐゴシック" charset="-128"/>
              </a:rPr>
              <a:t>. The touchpoints of each journey are aligned in two dimensions. Each set of color-coded touch points are located vertically between the customer action on the right and the transportation service on the left. At the same time the journeys are divided into seven stages, with the touch points aligned horizontally. By looking across the top of the diagram we can see the concentration of website, email, and phone application touchpoints in the early stages, followed by the increased reliance on signage, dynamic screens, and interaction with other people as the journeys continue. </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46</a:t>
            </a:fld>
            <a:endParaRPr lang="en-US"/>
          </a:p>
        </p:txBody>
      </p:sp>
    </p:spTree>
    <p:extLst>
      <p:ext uri="{BB962C8B-B14F-4D97-AF65-F5344CB8AC3E}">
        <p14:creationId xmlns:p14="http://schemas.microsoft.com/office/powerpoint/2010/main" val="3241558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47</a:t>
            </a:fld>
            <a:endParaRPr lang="en-US"/>
          </a:p>
        </p:txBody>
      </p:sp>
    </p:spTree>
    <p:extLst>
      <p:ext uri="{BB962C8B-B14F-4D97-AF65-F5344CB8AC3E}">
        <p14:creationId xmlns:p14="http://schemas.microsoft.com/office/powerpoint/2010/main" val="1419083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Captura</a:t>
            </a:r>
            <a:r>
              <a:rPr lang="en-US" baseline="0" dirty="0" smtClean="0"/>
              <a:t> asked “</a:t>
            </a:r>
            <a:r>
              <a:rPr lang="en-US" dirty="0" smtClean="0"/>
              <a:t>How do we take what could feel like a handicapped ecommerce experience and instead make it feel like an augmentation to the in-store experience? This service map detailed the emotional journey of their online customers and the supporting features and systems we’d need to provide to ensure conversion.”</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48</a:t>
            </a:fld>
            <a:endParaRPr lang="en-US"/>
          </a:p>
        </p:txBody>
      </p:sp>
    </p:spTree>
    <p:extLst>
      <p:ext uri="{BB962C8B-B14F-4D97-AF65-F5344CB8AC3E}">
        <p14:creationId xmlns:p14="http://schemas.microsoft.com/office/powerpoint/2010/main" val="756852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49</a:t>
            </a:fld>
            <a:endParaRPr lang="en-US"/>
          </a:p>
        </p:txBody>
      </p:sp>
    </p:spTree>
    <p:extLst>
      <p:ext uri="{BB962C8B-B14F-4D97-AF65-F5344CB8AC3E}">
        <p14:creationId xmlns:p14="http://schemas.microsoft.com/office/powerpoint/2010/main" val="6048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Delivering</a:t>
            </a:r>
            <a:r>
              <a:rPr lang="en-US" baseline="0" dirty="0" smtClean="0"/>
              <a:t> great experiences requires empathy – seeing what the customers sees, feeling what the customer feels. But delivering great experiences also requires deep self-awareness. Awareness of who you are as an organization, of your purpose, values, strengths and weaknesses. Awareness that you have mental maps built upon assumptions which need to be surfaced and questioned.</a:t>
            </a:r>
          </a:p>
          <a:p>
            <a:endParaRPr lang="en-US" baseline="0" dirty="0" smtClean="0"/>
          </a:p>
          <a:p>
            <a:pPr algn="l"/>
            <a:r>
              <a:rPr lang="en-US" sz="1600" kern="1200" dirty="0" smtClean="0">
                <a:solidFill>
                  <a:schemeClr val="tx1"/>
                </a:solidFill>
                <a:latin typeface="+mn-lt"/>
                <a:ea typeface="ＭＳ Ｐゴシック" charset="-128"/>
                <a:cs typeface="ＭＳ Ｐゴシック" charset="-128"/>
              </a:rPr>
              <a:t>“People discover </a:t>
            </a:r>
            <a:r>
              <a:rPr lang="en-US" sz="1600" kern="1200" dirty="0" smtClean="0">
                <a:solidFill>
                  <a:schemeClr val="accent1"/>
                </a:solidFill>
                <a:latin typeface="+mn-lt"/>
                <a:ea typeface="ＭＳ Ｐゴシック" charset="-128"/>
                <a:cs typeface="ＭＳ Ｐゴシック" charset="-128"/>
              </a:rPr>
              <a:t>unseen opportunities</a:t>
            </a:r>
            <a:r>
              <a:rPr lang="en-US" sz="1600" kern="1200" dirty="0" smtClean="0">
                <a:solidFill>
                  <a:schemeClr val="tx1"/>
                </a:solidFill>
                <a:latin typeface="+mn-lt"/>
                <a:ea typeface="ＭＳ Ｐゴシック" charset="-128"/>
                <a:cs typeface="ＭＳ Ｐゴシック" charset="-128"/>
              </a:rPr>
              <a:t> when they have a personal and empathic connection with the world around them. For individuals, that means developing the ability to walk in other people’s shoes. For companies and other large institutions, that means </a:t>
            </a:r>
            <a:r>
              <a:rPr lang="en-US" sz="2000" kern="1200" dirty="0" smtClean="0">
                <a:solidFill>
                  <a:schemeClr val="accent1"/>
                </a:solidFill>
                <a:latin typeface="+mn-lt"/>
                <a:ea typeface="ＭＳ Ｐゴシック" charset="-128"/>
                <a:cs typeface="ＭＳ Ｐゴシック" charset="-128"/>
              </a:rPr>
              <a:t>finding a way to bring the rest of the world inside their walls</a:t>
            </a:r>
            <a:r>
              <a:rPr lang="en-US" sz="1600" kern="1200" dirty="0" smtClean="0">
                <a:solidFill>
                  <a:schemeClr val="tx1"/>
                </a:solidFill>
                <a:latin typeface="+mn-lt"/>
                <a:ea typeface="ＭＳ Ｐゴシック" charset="-128"/>
                <a:cs typeface="ＭＳ Ｐゴシック" charset="-128"/>
              </a:rPr>
              <a:t>.” - </a:t>
            </a:r>
            <a:r>
              <a:rPr lang="en-US" sz="800" kern="1200" dirty="0" err="1" smtClean="0">
                <a:solidFill>
                  <a:schemeClr val="tx1"/>
                </a:solidFill>
                <a:latin typeface="+mn-lt"/>
                <a:ea typeface="ＭＳ Ｐゴシック" charset="-128"/>
                <a:cs typeface="ＭＳ Ｐゴシック" charset="-128"/>
              </a:rPr>
              <a:t>Dev</a:t>
            </a:r>
            <a:r>
              <a:rPr lang="en-US" sz="800" kern="1200" dirty="0" smtClean="0">
                <a:solidFill>
                  <a:schemeClr val="tx1"/>
                </a:solidFill>
                <a:latin typeface="+mn-lt"/>
                <a:ea typeface="ＭＳ Ｐゴシック" charset="-128"/>
                <a:cs typeface="ＭＳ Ｐゴシック" charset="-128"/>
              </a:rPr>
              <a:t> </a:t>
            </a:r>
            <a:r>
              <a:rPr lang="en-US" sz="800" kern="1200" dirty="0" err="1" smtClean="0">
                <a:solidFill>
                  <a:schemeClr val="tx1"/>
                </a:solidFill>
                <a:latin typeface="+mn-lt"/>
                <a:ea typeface="ＭＳ Ｐゴシック" charset="-128"/>
                <a:cs typeface="ＭＳ Ｐゴシック" charset="-128"/>
              </a:rPr>
              <a:t>Patnaik</a:t>
            </a:r>
            <a:r>
              <a:rPr lang="en-US" sz="800" kern="1200" dirty="0" smtClean="0">
                <a:solidFill>
                  <a:schemeClr val="tx1"/>
                </a:solidFill>
                <a:latin typeface="+mn-lt"/>
                <a:ea typeface="ＭＳ Ｐゴシック" charset="-128"/>
                <a:cs typeface="ＭＳ Ｐゴシック" charset="-128"/>
              </a:rPr>
              <a:t>, Wired to Care</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a:t>
            </a:fld>
            <a:endParaRPr lang="en-US"/>
          </a:p>
        </p:txBody>
      </p:sp>
    </p:spTree>
    <p:extLst>
      <p:ext uri="{BB962C8B-B14F-4D97-AF65-F5344CB8AC3E}">
        <p14:creationId xmlns:p14="http://schemas.microsoft.com/office/powerpoint/2010/main" val="1383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Spaces where interactions occur. Channels such as in-store, call center, email, advertising, website, product… </a:t>
            </a:r>
            <a:r>
              <a:rPr lang="en-US" sz="1200" dirty="0" smtClean="0">
                <a:latin typeface="HelveticaNeueLT Std UltLt Cn" pitchFamily="34" charset="0"/>
              </a:rPr>
              <a:t>physical, virtual, human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50</a:t>
            </a:fld>
            <a:endParaRPr lang="en-US"/>
          </a:p>
        </p:txBody>
      </p:sp>
    </p:spTree>
    <p:extLst>
      <p:ext uri="{BB962C8B-B14F-4D97-AF65-F5344CB8AC3E}">
        <p14:creationId xmlns:p14="http://schemas.microsoft.com/office/powerpoint/2010/main" val="604300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People’s behavior is activity focused. What</a:t>
            </a:r>
            <a:r>
              <a:rPr lang="en-US" sz="1200" baseline="0" dirty="0" smtClean="0"/>
              <a:t> are the a</a:t>
            </a:r>
            <a:r>
              <a:rPr lang="en-US" sz="1200" dirty="0" smtClean="0"/>
              <a:t>ctivities in which a customer persona engages with your</a:t>
            </a:r>
            <a:r>
              <a:rPr lang="en-US" sz="1200" baseline="0" dirty="0" smtClean="0"/>
              <a:t> </a:t>
            </a:r>
            <a:r>
              <a:rPr lang="en-US" sz="1200" dirty="0" smtClean="0"/>
              <a:t>organization?</a:t>
            </a:r>
            <a:r>
              <a:rPr lang="en-US" sz="1200" baseline="0" dirty="0" smtClean="0"/>
              <a:t> </a:t>
            </a:r>
            <a:r>
              <a:rPr lang="en-US" sz="1200" dirty="0" smtClean="0"/>
              <a:t>Anything from viewing a marketing message, visiting a website, learning about your</a:t>
            </a:r>
            <a:r>
              <a:rPr lang="en-US" sz="1200" baseline="0" dirty="0" smtClean="0"/>
              <a:t> organization, </a:t>
            </a:r>
            <a:r>
              <a:rPr lang="en-US" sz="1200" dirty="0" smtClean="0"/>
              <a:t>using a product or service, or calling customer service to solving</a:t>
            </a:r>
            <a:r>
              <a:rPr lang="en-US" sz="1200" baseline="0" dirty="0" smtClean="0"/>
              <a:t> </a:t>
            </a:r>
            <a:r>
              <a:rPr lang="en-US" sz="1200" dirty="0" smtClean="0"/>
              <a:t>a problem.</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51</a:t>
            </a:fld>
            <a:endParaRPr lang="en-US"/>
          </a:p>
        </p:txBody>
      </p:sp>
    </p:spTree>
    <p:extLst>
      <p:ext uri="{BB962C8B-B14F-4D97-AF65-F5344CB8AC3E}">
        <p14:creationId xmlns:p14="http://schemas.microsoft.com/office/powerpoint/2010/main" val="606965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charset="-128"/>
                <a:cs typeface="ＭＳ Ｐゴシック" charset="-128"/>
              </a:rPr>
              <a:t>A possible journey across the photography eco-system. Different touchpoints that are part of the system (vertical axis) and the different actions that are supported by the system (horizontal axis). Allows a quick visualization of what is possible in terms of interaction with the different touchpoints. After that, the introduction of personas drives the representation of several specific journeys within the graph and the comprehension of the possible user scenarios. </a:t>
            </a: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52</a:t>
            </a:fld>
            <a:endParaRPr lang="en-US"/>
          </a:p>
        </p:txBody>
      </p:sp>
    </p:spTree>
    <p:extLst>
      <p:ext uri="{BB962C8B-B14F-4D97-AF65-F5344CB8AC3E}">
        <p14:creationId xmlns:p14="http://schemas.microsoft.com/office/powerpoint/2010/main" val="2469670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53</a:t>
            </a:fld>
            <a:endParaRPr lang="en-US"/>
          </a:p>
        </p:txBody>
      </p:sp>
    </p:spTree>
    <p:extLst>
      <p:ext uri="{BB962C8B-B14F-4D97-AF65-F5344CB8AC3E}">
        <p14:creationId xmlns:p14="http://schemas.microsoft.com/office/powerpoint/2010/main" val="1679398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54</a:t>
            </a:fld>
            <a:endParaRPr lang="en-US"/>
          </a:p>
        </p:txBody>
      </p:sp>
    </p:spTree>
    <p:extLst>
      <p:ext uri="{BB962C8B-B14F-4D97-AF65-F5344CB8AC3E}">
        <p14:creationId xmlns:p14="http://schemas.microsoft.com/office/powerpoint/2010/main" val="1910815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55</a:t>
            </a:fld>
            <a:endParaRPr lang="en-US"/>
          </a:p>
        </p:txBody>
      </p:sp>
    </p:spTree>
    <p:extLst>
      <p:ext uri="{BB962C8B-B14F-4D97-AF65-F5344CB8AC3E}">
        <p14:creationId xmlns:p14="http://schemas.microsoft.com/office/powerpoint/2010/main" val="1579878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56</a:t>
            </a:fld>
            <a:endParaRPr lang="en-US"/>
          </a:p>
        </p:txBody>
      </p:sp>
    </p:spTree>
    <p:extLst>
      <p:ext uri="{BB962C8B-B14F-4D97-AF65-F5344CB8AC3E}">
        <p14:creationId xmlns:p14="http://schemas.microsoft.com/office/powerpoint/2010/main" val="878816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57</a:t>
            </a:fld>
            <a:endParaRPr lang="en-US"/>
          </a:p>
        </p:txBody>
      </p:sp>
    </p:spTree>
    <p:extLst>
      <p:ext uri="{BB962C8B-B14F-4D97-AF65-F5344CB8AC3E}">
        <p14:creationId xmlns:p14="http://schemas.microsoft.com/office/powerpoint/2010/main" val="16793989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Mood-o-gram: one person’s emotional journey</a:t>
            </a:r>
          </a:p>
          <a:p>
            <a:r>
              <a:rPr lang="en-US" sz="1200" b="0" i="0" u="none" strike="noStrike" kern="1200" baseline="0" dirty="0" smtClean="0">
                <a:solidFill>
                  <a:schemeClr val="tx1"/>
                </a:solidFill>
                <a:latin typeface="+mn-lt"/>
                <a:ea typeface="ＭＳ Ｐゴシック" charset="-128"/>
                <a:cs typeface="ＭＳ Ｐゴシック" charset="-128"/>
              </a:rPr>
              <a:t>The strength of our emotions generally corresponds to the relative importance we place on the outcome. According to appraisal theory, five factors cause us to experience an emotion or some combination of emotions:</a:t>
            </a:r>
          </a:p>
          <a:p>
            <a:r>
              <a:rPr lang="en-US" sz="1200" b="1" i="0" u="none" strike="noStrike" kern="1200" baseline="0" dirty="0" smtClean="0">
                <a:solidFill>
                  <a:schemeClr val="tx1"/>
                </a:solidFill>
                <a:latin typeface="+mn-lt"/>
                <a:ea typeface="ＭＳ Ｐゴシック" charset="-128"/>
                <a:cs typeface="ＭＳ Ｐゴシック" charset="-128"/>
              </a:rPr>
              <a:t>1. </a:t>
            </a:r>
            <a:r>
              <a:rPr lang="en-US" sz="1200" b="0" i="0" u="none" strike="noStrike" kern="1200" baseline="0" dirty="0" smtClean="0">
                <a:solidFill>
                  <a:schemeClr val="tx1"/>
                </a:solidFill>
                <a:latin typeface="+mn-lt"/>
                <a:ea typeface="ＭＳ Ｐゴシック" charset="-128"/>
                <a:cs typeface="ＭＳ Ｐゴシック" charset="-128"/>
              </a:rPr>
              <a:t>The change in outcome improves our situation or makes it worse.</a:t>
            </a:r>
          </a:p>
          <a:p>
            <a:r>
              <a:rPr lang="en-US" sz="1200" b="1" i="0" u="none" strike="noStrike" kern="1200" baseline="0" dirty="0" smtClean="0">
                <a:solidFill>
                  <a:schemeClr val="tx1"/>
                </a:solidFill>
                <a:latin typeface="+mn-lt"/>
                <a:ea typeface="ＭＳ Ｐゴシック" charset="-128"/>
                <a:cs typeface="ＭＳ Ｐゴシック" charset="-128"/>
              </a:rPr>
              <a:t>2. </a:t>
            </a:r>
            <a:r>
              <a:rPr lang="en-US" sz="1200" b="0" i="0" u="none" strike="noStrike" kern="1200" baseline="0" dirty="0" smtClean="0">
                <a:solidFill>
                  <a:schemeClr val="tx1"/>
                </a:solidFill>
                <a:latin typeface="+mn-lt"/>
                <a:ea typeface="ＭＳ Ｐゴシック" charset="-128"/>
                <a:cs typeface="ＭＳ Ｐゴシック" charset="-128"/>
              </a:rPr>
              <a:t>The new outcome is associated with a penalty or a reward.</a:t>
            </a:r>
          </a:p>
          <a:p>
            <a:r>
              <a:rPr lang="en-US" sz="1200" b="1" i="0" u="none" strike="noStrike" kern="1200" baseline="0" dirty="0" smtClean="0">
                <a:solidFill>
                  <a:schemeClr val="tx1"/>
                </a:solidFill>
                <a:latin typeface="+mn-lt"/>
                <a:ea typeface="ＭＳ Ｐゴシック" charset="-128"/>
                <a:cs typeface="ＭＳ Ｐゴシック" charset="-128"/>
              </a:rPr>
              <a:t>3. </a:t>
            </a:r>
            <a:r>
              <a:rPr lang="en-US" sz="1200" b="0" i="0" u="none" strike="noStrike" kern="1200" baseline="0" dirty="0" smtClean="0">
                <a:solidFill>
                  <a:schemeClr val="tx1"/>
                </a:solidFill>
                <a:latin typeface="+mn-lt"/>
                <a:ea typeface="ＭＳ Ｐゴシック" charset="-128"/>
                <a:cs typeface="ＭＳ Ｐゴシック" charset="-128"/>
              </a:rPr>
              <a:t>The new outcome is certain or just a possibility.</a:t>
            </a:r>
          </a:p>
          <a:p>
            <a:r>
              <a:rPr lang="en-US" sz="1200" b="1" i="0" u="none" strike="noStrike" kern="1200" baseline="0" dirty="0" smtClean="0">
                <a:solidFill>
                  <a:schemeClr val="tx1"/>
                </a:solidFill>
                <a:latin typeface="+mn-lt"/>
                <a:ea typeface="ＭＳ Ｐゴシック" charset="-128"/>
                <a:cs typeface="ＭＳ Ｐゴシック" charset="-128"/>
              </a:rPr>
              <a:t>4. </a:t>
            </a:r>
            <a:r>
              <a:rPr lang="en-US" sz="1200" b="0" i="0" u="none" strike="noStrike" kern="1200" baseline="0" dirty="0" smtClean="0">
                <a:solidFill>
                  <a:schemeClr val="tx1"/>
                </a:solidFill>
                <a:latin typeface="+mn-lt"/>
                <a:ea typeface="ＭＳ Ｐゴシック" charset="-128"/>
                <a:cs typeface="ＭＳ Ｐゴシック" charset="-128"/>
              </a:rPr>
              <a:t>The causal event is significant or powerful, and its resultant change difficult to cope with; alternatively, the event is not very significant and the changes are easy to cope with.</a:t>
            </a:r>
          </a:p>
          <a:p>
            <a:r>
              <a:rPr lang="en-US" sz="1200" b="1" i="0" u="none" strike="noStrike" kern="1200" baseline="0" dirty="0" smtClean="0">
                <a:solidFill>
                  <a:schemeClr val="tx1"/>
                </a:solidFill>
                <a:latin typeface="+mn-lt"/>
                <a:ea typeface="ＭＳ Ｐゴシック" charset="-128"/>
                <a:cs typeface="ＭＳ Ｐゴシック" charset="-128"/>
              </a:rPr>
              <a:t>5. </a:t>
            </a:r>
            <a:r>
              <a:rPr lang="en-US" sz="1200" b="0" i="0" u="none" strike="noStrike" kern="1200" baseline="0" dirty="0" smtClean="0">
                <a:solidFill>
                  <a:schemeClr val="tx1"/>
                </a:solidFill>
                <a:latin typeface="+mn-lt"/>
                <a:ea typeface="ＭＳ Ｐゴシック" charset="-128"/>
                <a:cs typeface="ＭＳ Ｐゴシック" charset="-128"/>
              </a:rPr>
              <a:t>You are responsible for the event and incumbent change; alternatively, an outside agency is responsible for the event and change.</a:t>
            </a:r>
          </a:p>
          <a:p>
            <a:endParaRPr lang="en-US" sz="1200" b="0" i="0" u="none" strike="noStrike" kern="1200" baseline="0" dirty="0" smtClean="0">
              <a:solidFill>
                <a:schemeClr val="tx1"/>
              </a:solidFill>
              <a:latin typeface="+mn-lt"/>
              <a:ea typeface="ＭＳ Ｐゴシック" charset="-128"/>
              <a:cs typeface="ＭＳ Ｐゴシック" charset="-128"/>
            </a:endParaRPr>
          </a:p>
          <a:p>
            <a:r>
              <a:rPr lang="en-US" sz="1200" b="0" i="0" u="none" strike="noStrike" kern="1200" baseline="0" dirty="0" smtClean="0">
                <a:solidFill>
                  <a:schemeClr val="tx1"/>
                </a:solidFill>
                <a:latin typeface="+mn-lt"/>
                <a:ea typeface="ＭＳ Ｐゴシック" charset="-128"/>
                <a:cs typeface="ＭＳ Ｐゴシック" charset="-128"/>
              </a:rPr>
              <a:t>Appraisal theory makes it possible systematically to analyze customer-facing processes and anticipate customer emotions. We refer to the service flowcharts that describe how customers feel as “</a:t>
            </a:r>
            <a:r>
              <a:rPr lang="en-US" sz="1200" b="0" i="0" u="none" strike="noStrike" kern="1200" baseline="0" dirty="0" err="1" smtClean="0">
                <a:solidFill>
                  <a:schemeClr val="tx1"/>
                </a:solidFill>
                <a:latin typeface="+mn-lt"/>
                <a:ea typeface="ＭＳ Ｐゴシック" charset="-128"/>
                <a:cs typeface="ＭＳ Ｐゴシック" charset="-128"/>
              </a:rPr>
              <a:t>Emotionprints</a:t>
            </a:r>
            <a:r>
              <a:rPr lang="en-US" sz="1200" b="0" i="0" u="none" strike="noStrike" kern="1200" baseline="0" dirty="0" smtClean="0">
                <a:solidFill>
                  <a:schemeClr val="tx1"/>
                </a:solidFill>
                <a:latin typeface="+mn-lt"/>
                <a:ea typeface="ＭＳ Ｐゴシック" charset="-128"/>
                <a:cs typeface="ＭＳ Ｐゴシック" charset="-128"/>
              </a:rPr>
              <a:t>.”</a:t>
            </a:r>
          </a:p>
          <a:p>
            <a:r>
              <a:rPr lang="en-US" dirty="0" smtClean="0"/>
              <a:t>http://www.eiu.com/report_dl.asp?mode=fi&amp;fi=817571066.PDF&amp;rf=0</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58</a:t>
            </a:fld>
            <a:endParaRPr lang="en-US"/>
          </a:p>
        </p:txBody>
      </p:sp>
    </p:spTree>
    <p:extLst>
      <p:ext uri="{BB962C8B-B14F-4D97-AF65-F5344CB8AC3E}">
        <p14:creationId xmlns:p14="http://schemas.microsoft.com/office/powerpoint/2010/main" val="2364411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Emotional/experience</a:t>
            </a:r>
            <a:r>
              <a:rPr lang="en-US" baseline="0" dirty="0" smtClean="0"/>
              <a:t> </a:t>
            </a:r>
            <a:r>
              <a:rPr lang="en-US" dirty="0" smtClean="0"/>
              <a:t>clue</a:t>
            </a:r>
            <a:r>
              <a:rPr lang="en-US" baseline="0" dirty="0" smtClean="0"/>
              <a:t> is anything that can be </a:t>
            </a:r>
            <a:r>
              <a:rPr lang="en-US" dirty="0" smtClean="0"/>
              <a:t>discerned,</a:t>
            </a:r>
            <a:r>
              <a:rPr lang="en-US" baseline="0" dirty="0" smtClean="0"/>
              <a:t> p</a:t>
            </a:r>
            <a:r>
              <a:rPr lang="en-US" dirty="0" smtClean="0"/>
              <a:t>erceived or sensed — or recognized by its absence. Experience cues answer questions like: what</a:t>
            </a:r>
            <a:r>
              <a:rPr lang="en-US" baseline="0" dirty="0" smtClean="0"/>
              <a:t> sort of people work here? what do they care about? Highlight images, characteristics, and personalities that make the brand memorable… experience signposts create anticipation and signal arrival</a:t>
            </a:r>
          </a:p>
          <a:p>
            <a:pPr marL="171450" indent="-171450">
              <a:buFontTx/>
              <a:buChar char="-"/>
            </a:pPr>
            <a:r>
              <a:rPr lang="en-US" baseline="0" dirty="0" smtClean="0"/>
              <a:t>recognize and connect with customers and their affinities</a:t>
            </a:r>
          </a:p>
          <a:p>
            <a:pPr marL="171450" indent="-171450">
              <a:buFontTx/>
              <a:buChar char="-"/>
            </a:pPr>
            <a:r>
              <a:rPr lang="en-US" baseline="0" dirty="0" smtClean="0"/>
              <a:t>define experiential zones and destinations</a:t>
            </a:r>
          </a:p>
          <a:p>
            <a:pPr marL="171450" indent="-171450">
              <a:buFontTx/>
              <a:buChar char="-"/>
            </a:pPr>
            <a:r>
              <a:rPr lang="en-US" baseline="0" dirty="0" smtClean="0"/>
              <a:t>move you through the experience</a:t>
            </a:r>
          </a:p>
          <a:p>
            <a:pPr marL="171450" indent="-171450">
              <a:buFontTx/>
              <a:buChar char="-"/>
            </a:pPr>
            <a:r>
              <a:rPr lang="en-US" baseline="0" dirty="0" smtClean="0"/>
              <a:t>create and modulate expectations</a:t>
            </a:r>
          </a:p>
          <a:p>
            <a:pPr marL="171450" indent="-171450">
              <a:buFontTx/>
              <a:buChar char="-"/>
            </a:pPr>
            <a:r>
              <a:rPr lang="en-US" baseline="0" dirty="0" smtClean="0"/>
              <a:t>signature brand values and performance characteristics</a:t>
            </a:r>
          </a:p>
          <a:p>
            <a:pPr marL="171450" indent="-171450">
              <a:buFontTx/>
              <a:buChar char="-"/>
            </a:pPr>
            <a:r>
              <a:rPr lang="en-US" baseline="0" dirty="0" smtClean="0"/>
              <a:t>sign brand identify and build cumulative brand imagery</a:t>
            </a:r>
            <a:endParaRPr lang="en-US" dirty="0" smtClean="0"/>
          </a:p>
          <a:p>
            <a:endParaRPr lang="en-US" dirty="0" smtClean="0"/>
          </a:p>
          <a:p>
            <a:r>
              <a:rPr lang="en-US" dirty="0" smtClean="0"/>
              <a:t>number and diversity</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59</a:t>
            </a:fld>
            <a:endParaRPr lang="en-US"/>
          </a:p>
        </p:txBody>
      </p:sp>
    </p:spTree>
    <p:extLst>
      <p:ext uri="{BB962C8B-B14F-4D97-AF65-F5344CB8AC3E}">
        <p14:creationId xmlns:p14="http://schemas.microsoft.com/office/powerpoint/2010/main" val="156845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a:t>
            </a:fld>
            <a:endParaRPr lang="en-US"/>
          </a:p>
        </p:txBody>
      </p:sp>
    </p:spTree>
    <p:extLst>
      <p:ext uri="{BB962C8B-B14F-4D97-AF65-F5344CB8AC3E}">
        <p14:creationId xmlns:p14="http://schemas.microsoft.com/office/powerpoint/2010/main" val="1996948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HelveticaNeueLT Std Lt Cn" pitchFamily="34" charset="0"/>
              </a:rPr>
              <a:t>Emotional/experience clue</a:t>
            </a:r>
            <a:r>
              <a:rPr lang="en-US" sz="1200" baseline="0" dirty="0" smtClean="0">
                <a:latin typeface="HelveticaNeueLT Std Lt Cn" pitchFamily="34" charset="0"/>
              </a:rPr>
              <a:t> that </a:t>
            </a:r>
            <a:r>
              <a:rPr lang="en-US" sz="1200" b="0" i="0" u="none" strike="noStrike" kern="1200" baseline="0" dirty="0" smtClean="0">
                <a:solidFill>
                  <a:schemeClr val="tx1"/>
                </a:solidFill>
                <a:latin typeface="+mn-lt"/>
                <a:ea typeface="ＭＳ Ｐゴシック" charset="-128"/>
                <a:cs typeface="ＭＳ Ｐゴシック" charset="-128"/>
              </a:rPr>
              <a:t>reduced air-rage incidents: “It’s hard to be nasty to a girl in a sarong </a:t>
            </a:r>
            <a:r>
              <a:rPr lang="en-US" sz="1200" b="0" i="0" u="none" strike="noStrike" kern="1200" baseline="0" dirty="0" err="1" smtClean="0">
                <a:solidFill>
                  <a:schemeClr val="tx1"/>
                </a:solidFill>
                <a:latin typeface="+mn-lt"/>
                <a:ea typeface="ＭＳ Ｐゴシック" charset="-128"/>
                <a:cs typeface="ＭＳ Ｐゴシック" charset="-128"/>
              </a:rPr>
              <a:t>kebaya</a:t>
            </a:r>
            <a:r>
              <a:rPr lang="en-US" sz="1200" b="0" i="0" u="none" strike="noStrike" kern="1200" baseline="0" dirty="0" smtClean="0">
                <a:solidFill>
                  <a:schemeClr val="tx1"/>
                </a:solidFill>
                <a:latin typeface="+mn-lt"/>
                <a:ea typeface="ＭＳ Ｐゴシック" charset="-128"/>
                <a:cs typeface="ＭＳ Ｐゴシック" charset="-128"/>
              </a:rPr>
              <a:t>. Put them in pants, and passengers think they can take more abuse.” </a:t>
            </a:r>
            <a:r>
              <a:rPr lang="en-US" b="1" dirty="0" smtClean="0"/>
              <a:t>Singapore Girl - You're A Great Way To Fly  </a:t>
            </a:r>
            <a:r>
              <a:rPr lang="en-US" dirty="0" smtClean="0"/>
              <a:t>F</a:t>
            </a:r>
            <a:r>
              <a:rPr lang="en-US" sz="1200" b="0" i="0" u="none" strike="noStrike" kern="1200" baseline="0" dirty="0" smtClean="0">
                <a:solidFill>
                  <a:schemeClr val="tx1"/>
                </a:solidFill>
                <a:latin typeface="+mn-lt"/>
                <a:ea typeface="ＭＳ Ｐゴシック" charset="-128"/>
                <a:cs typeface="ＭＳ Ｐゴシック" charset="-128"/>
              </a:rPr>
              <a:t>emale flight attendants wear designer dresses and receive intensive training in body posture, grooming, and voice tone. </a:t>
            </a:r>
            <a:r>
              <a:rPr lang="en-US" dirty="0" smtClean="0"/>
              <a:t>The epitome of Asian grace and hospitality, the Singapore Girl been synonymous with Singapore Airlines since 1972, symbol of impeccable service standards. </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60</a:t>
            </a:fld>
            <a:endParaRPr lang="en-US"/>
          </a:p>
        </p:txBody>
      </p:sp>
    </p:spTree>
    <p:extLst>
      <p:ext uri="{BB962C8B-B14F-4D97-AF65-F5344CB8AC3E}">
        <p14:creationId xmlns:p14="http://schemas.microsoft.com/office/powerpoint/2010/main" val="29876742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Critical opportunity  for good or bad brand customer</a:t>
            </a:r>
            <a:r>
              <a:rPr lang="en-US" sz="1200" baseline="0" dirty="0" smtClean="0"/>
              <a:t> experience or brand impression</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61</a:t>
            </a:fld>
            <a:endParaRPr lang="en-US"/>
          </a:p>
        </p:txBody>
      </p:sp>
    </p:spTree>
    <p:extLst>
      <p:ext uri="{BB962C8B-B14F-4D97-AF65-F5344CB8AC3E}">
        <p14:creationId xmlns:p14="http://schemas.microsoft.com/office/powerpoint/2010/main" val="4289318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62</a:t>
            </a:fld>
            <a:endParaRPr lang="en-US"/>
          </a:p>
        </p:txBody>
      </p:sp>
    </p:spTree>
    <p:extLst>
      <p:ext uri="{BB962C8B-B14F-4D97-AF65-F5344CB8AC3E}">
        <p14:creationId xmlns:p14="http://schemas.microsoft.com/office/powerpoint/2010/main" val="27332263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63</a:t>
            </a:fld>
            <a:endParaRPr lang="en-US"/>
          </a:p>
        </p:txBody>
      </p:sp>
    </p:spTree>
    <p:extLst>
      <p:ext uri="{BB962C8B-B14F-4D97-AF65-F5344CB8AC3E}">
        <p14:creationId xmlns:p14="http://schemas.microsoft.com/office/powerpoint/2010/main" val="2214577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64</a:t>
            </a:fld>
            <a:endParaRPr lang="en-US"/>
          </a:p>
        </p:txBody>
      </p:sp>
    </p:spTree>
    <p:extLst>
      <p:ext uri="{BB962C8B-B14F-4D97-AF65-F5344CB8AC3E}">
        <p14:creationId xmlns:p14="http://schemas.microsoft.com/office/powerpoint/2010/main" val="1275944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65</a:t>
            </a:fld>
            <a:endParaRPr lang="en-US"/>
          </a:p>
        </p:txBody>
      </p:sp>
    </p:spTree>
    <p:extLst>
      <p:ext uri="{BB962C8B-B14F-4D97-AF65-F5344CB8AC3E}">
        <p14:creationId xmlns:p14="http://schemas.microsoft.com/office/powerpoint/2010/main" val="1449416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51D63-0D22-40F6-91FF-9B15C1E62DCB}"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951D63-0D22-40F6-91FF-9B15C1E62DCB}"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68</a:t>
            </a:fld>
            <a:endParaRPr lang="en-US"/>
          </a:p>
        </p:txBody>
      </p:sp>
    </p:spTree>
    <p:extLst>
      <p:ext uri="{BB962C8B-B14F-4D97-AF65-F5344CB8AC3E}">
        <p14:creationId xmlns:p14="http://schemas.microsoft.com/office/powerpoint/2010/main" val="1536011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 touchpoint addressing motivations, answering</a:t>
            </a:r>
            <a:r>
              <a:rPr lang="en-US" baseline="0" dirty="0" smtClean="0"/>
              <a:t> questions, allaying concerns? Do they work for all personas?</a:t>
            </a:r>
          </a:p>
          <a:p>
            <a:r>
              <a:rPr lang="en-US" baseline="0" dirty="0" smtClean="0"/>
              <a:t>Do they address unmet needs, both functional and experiential? Are there unstated needs that provide opportunity to innovate?</a:t>
            </a:r>
          </a:p>
          <a:p>
            <a:r>
              <a:rPr lang="en-US" baseline="0" dirty="0" smtClean="0"/>
              <a:t>Are you speaking with the same tone, presenting the same personality, across all touchpoints?</a:t>
            </a:r>
          </a:p>
          <a:p>
            <a:r>
              <a:rPr lang="en-US" baseline="0" dirty="0" smtClean="0"/>
              <a:t>Are they handoff gaps in the flow between stages that cause drop-offs or dissatisfaction?</a:t>
            </a:r>
          </a:p>
          <a:p>
            <a:r>
              <a:rPr lang="en-US" baseline="0" dirty="0" smtClean="0"/>
              <a:t>Do the touchpoints differentiate your brand?</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69</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While audiences cannot see themselves in raw numbers and bullet points, they can see their desires and concerns reflected in the plight of your story’s “hero.” In one rhetorical stroke, the right story establishes a context for your message and a framework for its elaboration, and, most important, creates an empathetic connection between yourself and your audience.</a:t>
            </a:r>
            <a:r>
              <a:rPr lang="en-US" baseline="0" dirty="0" smtClean="0">
                <a:solidFill>
                  <a:schemeClr val="bg1"/>
                </a:solidFill>
              </a:rPr>
              <a:t> – Using Stories to Persuade, HBR</a:t>
            </a:r>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a:t>
            </a:fld>
            <a:endParaRPr lang="en-US"/>
          </a:p>
        </p:txBody>
      </p:sp>
    </p:spTree>
    <p:extLst>
      <p:ext uri="{BB962C8B-B14F-4D97-AF65-F5344CB8AC3E}">
        <p14:creationId xmlns:p14="http://schemas.microsoft.com/office/powerpoint/2010/main" val="122947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71</a:t>
            </a:fld>
            <a:endParaRPr lang="en-US"/>
          </a:p>
        </p:txBody>
      </p:sp>
    </p:spTree>
    <p:extLst>
      <p:ext uri="{BB962C8B-B14F-4D97-AF65-F5344CB8AC3E}">
        <p14:creationId xmlns:p14="http://schemas.microsoft.com/office/powerpoint/2010/main" val="1298835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endParaRPr lang="en-US" b="1"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73</a:t>
            </a:fld>
            <a:endParaRPr lang="en-US"/>
          </a:p>
        </p:txBody>
      </p:sp>
    </p:spTree>
    <p:extLst>
      <p:ext uri="{BB962C8B-B14F-4D97-AF65-F5344CB8AC3E}">
        <p14:creationId xmlns:p14="http://schemas.microsoft.com/office/powerpoint/2010/main" val="220330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Four Things a Service Business</a:t>
            </a:r>
            <a:r>
              <a:rPr lang="en-US" baseline="0" dirty="0" smtClean="0"/>
              <a:t> Must Get Right, HBR, Frances X </a:t>
            </a:r>
            <a:r>
              <a:rPr lang="en-US" baseline="0" dirty="0" err="1" smtClean="0"/>
              <a:t>Frei</a:t>
            </a:r>
            <a:r>
              <a:rPr lang="en-US" baseline="0" dirty="0" smtClean="0"/>
              <a:t>. http://bit.ly/r6TbZB</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Progressive has shown up at the accident scene, processed the claim form and handed the insured a check -- all right at the crash site. Field adjusters are more productive. First notice of loss is processed more quickly. Cycle time is shorter, reducing exposure to litigation. Reduces exposure to litigation, its Loss Adjustment Expense, and the length of time its clients are forced to rent a car. K</a:t>
            </a:r>
            <a:r>
              <a:rPr lang="en-US" sz="1200" b="0" i="0" u="none" strike="noStrike" kern="1200" baseline="0" dirty="0" smtClean="0">
                <a:solidFill>
                  <a:schemeClr val="tx1"/>
                </a:solidFill>
                <a:latin typeface="+mn-lt"/>
                <a:ea typeface="ＭＳ Ｐゴシック" charset="-128"/>
                <a:cs typeface="ＭＳ Ｐゴシック" charset="-128"/>
              </a:rPr>
              <a:t>ey to Progressive's ability to fund this service is the cost savings it ultimately yields. Normally insurance providers are subject to fraud, with criminals making claims for accidents that were staged or never happened. Because of these and other types of disputed claims, firms also incur high legal fees – which, combined with the other costs of fraud, add up to some $15 out of every $100 in insurance premiums across the industry. Since deploying its vans, Progressive has seen costs in both categories plummet. Sending a company representative to the scene pays for itself.</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74</a:t>
            </a:fld>
            <a:endParaRPr lang="en-US"/>
          </a:p>
        </p:txBody>
      </p:sp>
    </p:spTree>
    <p:extLst>
      <p:ext uri="{BB962C8B-B14F-4D97-AF65-F5344CB8AC3E}">
        <p14:creationId xmlns:p14="http://schemas.microsoft.com/office/powerpoint/2010/main" val="220330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charset="-128"/>
                <a:cs typeface="ＭＳ Ｐゴシック" charset="-128"/>
              </a:rPr>
              <a:t>Progressive offers another customer convenience that many competitors have so far shied away from: giving quotes from other providers alongside its own when a potential buyer inquires about the cost of insurance. It's not that Progressive is determined to go one better than rivals to win the business. In fact, Progressive's is the lowest quote only about half the time. What Progressive does believe is that its quote is the right one given the probability of that person's getting into an accident – a probability that the insurer is best in class at determining. If indeed its quote is spot-on, then allowing a competitor to insure the customer at a lower rate is doubly effective: It frees Progressive from a money-losing proposition while burdening its competitor with the unprofitable account. Thus a level of service that looks downright altruistic to the customer actually benefits the company. This is an example of leveraging operations into a value-added service.</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75</a:t>
            </a:fld>
            <a:endParaRPr lang="en-US"/>
          </a:p>
        </p:txBody>
      </p:sp>
    </p:spTree>
    <p:extLst>
      <p:ext uri="{BB962C8B-B14F-4D97-AF65-F5344CB8AC3E}">
        <p14:creationId xmlns:p14="http://schemas.microsoft.com/office/powerpoint/2010/main" val="220330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charset="-128"/>
                <a:cs typeface="ＭＳ Ｐゴシック" charset="-128"/>
              </a:rPr>
              <a:t>Progressive offers another customer convenience that many competitors have so far shied away from: giving quotes from other providers alongside its own when a potential buyer inquires about the cost of insurance. It's not that Progressive is determined to go one better than rivals to win the business. In fact, Progressive's is the lowest quote only about half the time. What Progressive does believe is that its quote is the right one given the probability of that person's getting into an accident – a probability that the insurer is best in class at determining. If indeed its quote is spot-on, then allowing a competitor to insure the customer at a lower rate is doubly effective: It frees Progressive from a money-losing proposition while burdening its competitor with the unprofitable account. Thus a level of service that looks downright altruistic to the customer actually benefits the company. This is an example of leveraging operations into a value-added service.</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76</a:t>
            </a:fld>
            <a:endParaRPr lang="en-US"/>
          </a:p>
        </p:txBody>
      </p:sp>
    </p:spTree>
    <p:extLst>
      <p:ext uri="{BB962C8B-B14F-4D97-AF65-F5344CB8AC3E}">
        <p14:creationId xmlns:p14="http://schemas.microsoft.com/office/powerpoint/2010/main" val="220330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0" dirty="0" smtClean="0"/>
              <a:t>Peter Talks Shop with </a:t>
            </a:r>
            <a:r>
              <a:rPr lang="en-US" b="0" dirty="0" err="1" smtClean="0"/>
              <a:t>Zipcar</a:t>
            </a:r>
            <a:r>
              <a:rPr lang="en-US" b="0" dirty="0" smtClean="0"/>
              <a:t> CEO Scott Griffith</a:t>
            </a:r>
            <a:r>
              <a:rPr lang="en-US" b="0" baseline="0" dirty="0" smtClean="0"/>
              <a:t> </a:t>
            </a:r>
            <a:r>
              <a:rPr lang="en-US" dirty="0" smtClean="0"/>
              <a:t>http://bit.ly/niPBTv</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Almost every conceivable customer question, problem, and need has been anticipated and addressed, creating a seamless experience that appears — to the customer — effortless. This doesn't happen by accident; it happens by design. As is often the case in life, making something look easy is very difficult.</a:t>
            </a:r>
            <a:r>
              <a:rPr lang="en-US" baseline="0" dirty="0" smtClean="0"/>
              <a:t> </a:t>
            </a:r>
            <a:r>
              <a:rPr lang="en-US" dirty="0" smtClean="0"/>
              <a:t>We have a culture that we’ve tried to develop that, we hope, matches the brand that we deliver; and that’s all around self-service. The design is meant to be simple in nature, elegant, and </a:t>
            </a:r>
            <a:r>
              <a:rPr lang="en-US" dirty="0" smtClean="0">
                <a:solidFill>
                  <a:srgbClr val="C00000"/>
                </a:solidFill>
              </a:rPr>
              <a:t>self-service focused</a:t>
            </a:r>
            <a:r>
              <a:rPr lang="en-US" dirty="0" smtClean="0"/>
              <a:t>. It starts in the company’s culture and in the DNA of our brand. We’re very serious about keeping all of our user systems very simple, but we have a group internally that we call our product group [used to be product marketing, now</a:t>
            </a:r>
            <a:r>
              <a:rPr lang="en-US" baseline="0" dirty="0" smtClean="0"/>
              <a:t> called experience team]</a:t>
            </a:r>
            <a:r>
              <a:rPr lang="en-US" dirty="0" smtClean="0"/>
              <a:t>. </a:t>
            </a:r>
          </a:p>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78</a:t>
            </a:fld>
            <a:endParaRPr lang="en-US"/>
          </a:p>
        </p:txBody>
      </p:sp>
    </p:spTree>
    <p:extLst>
      <p:ext uri="{BB962C8B-B14F-4D97-AF65-F5344CB8AC3E}">
        <p14:creationId xmlns:p14="http://schemas.microsoft.com/office/powerpoint/2010/main" val="3728638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79</a:t>
            </a:fld>
            <a:endParaRPr lang="en-US"/>
          </a:p>
        </p:txBody>
      </p:sp>
    </p:spTree>
    <p:extLst>
      <p:ext uri="{BB962C8B-B14F-4D97-AF65-F5344CB8AC3E}">
        <p14:creationId xmlns:p14="http://schemas.microsoft.com/office/powerpoint/2010/main" val="372863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80</a:t>
            </a:fld>
            <a:endParaRPr lang="en-US"/>
          </a:p>
        </p:txBody>
      </p:sp>
    </p:spTree>
    <p:extLst>
      <p:ext uri="{BB962C8B-B14F-4D97-AF65-F5344CB8AC3E}">
        <p14:creationId xmlns:p14="http://schemas.microsoft.com/office/powerpoint/2010/main" val="3999443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For example, we went through a major change to our billing system and to how we handle parking tickets that our members get. Our members get parking tickets all the time, and sometimes they just forget to pay them, and we have to find who was in the car; this was a big problem for a while. We resolved it through the kaizen technique. We used a kaizen on the co-pilot to see what we thought we could improve around the in-vehicle experience when people use our service. The result of another kaizen was a video that we now show. It’s an orientation video — it’s actually very funny — that’s on our web site for new members.</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81</a:t>
            </a:fld>
            <a:endParaRPr lang="en-US"/>
          </a:p>
        </p:txBody>
      </p:sp>
    </p:spTree>
    <p:extLst>
      <p:ext uri="{BB962C8B-B14F-4D97-AF65-F5344CB8AC3E}">
        <p14:creationId xmlns:p14="http://schemas.microsoft.com/office/powerpoint/2010/main" val="3999443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82</a:t>
            </a:fld>
            <a:endParaRPr lang="en-US"/>
          </a:p>
        </p:txBody>
      </p:sp>
    </p:spTree>
    <p:extLst>
      <p:ext uri="{BB962C8B-B14F-4D97-AF65-F5344CB8AC3E}">
        <p14:creationId xmlns:p14="http://schemas.microsoft.com/office/powerpoint/2010/main" val="13497889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83</a:t>
            </a:fld>
            <a:endParaRPr lang="en-US"/>
          </a:p>
        </p:txBody>
      </p:sp>
    </p:spTree>
    <p:extLst>
      <p:ext uri="{BB962C8B-B14F-4D97-AF65-F5344CB8AC3E}">
        <p14:creationId xmlns:p14="http://schemas.microsoft.com/office/powerpoint/2010/main" val="13497889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people engage in activities, it</a:t>
            </a:r>
            <a:r>
              <a:rPr lang="en-US" baseline="0" dirty="0" smtClean="0"/>
              <a:t> triggers emotion, which means they have experiences</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strike="noStrike" kern="1200" dirty="0" smtClean="0">
                <a:solidFill>
                  <a:schemeClr val="tx1"/>
                </a:solidFill>
                <a:latin typeface="+mn-lt"/>
                <a:ea typeface="ＭＳ Ｐゴシック" charset="-128"/>
                <a:cs typeface="ＭＳ Ｐゴシック" charset="-128"/>
              </a:rPr>
              <a:t>American Express Reinvents Its Approach to Customer Service http://bit.ly/rbo1wZ</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bg1"/>
                </a:solidFill>
              </a:rPr>
              <a:t>In late 2008 Jim Bush, head of worldwide service at American Express, led this charge to again reinvent the company’s approach to customer service. Bush rolled out a three-pillar enterprise strategy called Relationship Care to facilitate this transformation. </a:t>
            </a:r>
            <a:r>
              <a:rPr lang="en-US" dirty="0" smtClean="0"/>
              <a:t>“Moving forward we will create the integration of information so that we can serve the global citizen,” Bush says. “We want to be able to connect this flat world with technology and people under the common vision of delivering extraordinary care with the right margins. We have people who care. Our company is built on a heritage of service. It is something that permeates the company. It’s an incredible legacy to build from and to help support the growth of the company.”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When call-center agents hear that a customer has a specific need or situation, they'll quickly explain relevant card benefits and features -- essentially marketing the card by helping customers get more value out of it. American Express customers who receive such help show an average increase of more than 10% in "Recommend to a Friend" scores. This approach -- the right message at the right place and time -- will lessen marketers' dependence on out-of-context messages delivered through vehicles such as TV ads and direct mail, and bolster marketing's role within the customer experience ecosystem. </a:t>
            </a:r>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85</a:t>
            </a:fld>
            <a:endParaRPr lang="en-US"/>
          </a:p>
        </p:txBody>
      </p:sp>
    </p:spTree>
    <p:extLst>
      <p:ext uri="{BB962C8B-B14F-4D97-AF65-F5344CB8AC3E}">
        <p14:creationId xmlns:p14="http://schemas.microsoft.com/office/powerpoint/2010/main" val="2001916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86</a:t>
            </a:fld>
            <a:endParaRPr lang="en-US"/>
          </a:p>
        </p:txBody>
      </p:sp>
    </p:spTree>
    <p:extLst>
      <p:ext uri="{BB962C8B-B14F-4D97-AF65-F5344CB8AC3E}">
        <p14:creationId xmlns:p14="http://schemas.microsoft.com/office/powerpoint/2010/main" val="16663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87</a:t>
            </a:fld>
            <a:endParaRPr lang="en-US"/>
          </a:p>
        </p:txBody>
      </p:sp>
    </p:spTree>
    <p:extLst>
      <p:ext uri="{BB962C8B-B14F-4D97-AF65-F5344CB8AC3E}">
        <p14:creationId xmlns:p14="http://schemas.microsoft.com/office/powerpoint/2010/main" val="925367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So to inform this system, we need to move from the mental model of “sick patient” to “consumer of health products and services.”</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88</a:t>
            </a:fld>
            <a:endParaRPr lang="en-US"/>
          </a:p>
        </p:txBody>
      </p:sp>
    </p:spTree>
    <p:extLst>
      <p:ext uri="{BB962C8B-B14F-4D97-AF65-F5344CB8AC3E}">
        <p14:creationId xmlns:p14="http://schemas.microsoft.com/office/powerpoint/2010/main" val="16519496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 </a:t>
            </a:r>
            <a:r>
              <a:rPr lang="en-US" dirty="0" err="1" smtClean="0"/>
              <a:t>Basch</a:t>
            </a:r>
            <a:r>
              <a:rPr lang="en-US" dirty="0" smtClean="0"/>
              <a:t> is currently working on </a:t>
            </a:r>
            <a:r>
              <a:rPr lang="en-US" dirty="0" smtClean="0">
                <a:hlinkClick r:id="rId3"/>
              </a:rPr>
              <a:t>a way for patients to become better at self-reporting</a:t>
            </a:r>
            <a:r>
              <a:rPr lang="en-US" dirty="0" smtClean="0"/>
              <a:t> by providing a vocabulary and protocol for self-reporting symptoms to the providers.</a:t>
            </a:r>
            <a:endParaRPr lang="en-US" dirty="0" smtClean="0">
              <a:effectLst/>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89</a:t>
            </a:fld>
            <a:endParaRPr lang="en-US"/>
          </a:p>
        </p:txBody>
      </p:sp>
    </p:spTree>
    <p:extLst>
      <p:ext uri="{BB962C8B-B14F-4D97-AF65-F5344CB8AC3E}">
        <p14:creationId xmlns:p14="http://schemas.microsoft.com/office/powerpoint/2010/main" val="298101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remembering self uses story to make sense of the world. As soon as we experience something, we fit it into the story in our heads. What we keep from our experiences is a story. Therefore, when we recount a memory, we’re sharing the experience of the </a:t>
            </a:r>
            <a:r>
              <a:rPr lang="en-US" b="1" dirty="0" smtClean="0"/>
              <a:t>story we created</a:t>
            </a:r>
            <a:r>
              <a:rPr lang="en-US" dirty="0" smtClean="0"/>
              <a:t>, not the actual experience. And when we make a decision, we choose between </a:t>
            </a:r>
            <a:r>
              <a:rPr lang="en-US" b="1" dirty="0" smtClean="0"/>
              <a:t>memories of the experience of the story</a:t>
            </a:r>
            <a:r>
              <a:rPr lang="en-US" dirty="0" smtClean="0"/>
              <a:t>. The experiencing self has no voice in the choice. And what defines stories? Most of the individual moments of an experience are lost and don’t make it into the story we remember, except for </a:t>
            </a:r>
            <a:r>
              <a:rPr lang="en-US" b="1" dirty="0" smtClean="0"/>
              <a:t>changes</a:t>
            </a:r>
            <a:r>
              <a:rPr lang="en-US" dirty="0" smtClean="0"/>
              <a:t>, </a:t>
            </a:r>
            <a:r>
              <a:rPr lang="en-US" b="1" dirty="0" smtClean="0"/>
              <a:t>significant moments</a:t>
            </a:r>
            <a:r>
              <a:rPr lang="en-US" dirty="0" smtClean="0"/>
              <a:t>, and </a:t>
            </a:r>
            <a:r>
              <a:rPr lang="en-US" b="1" dirty="0" smtClean="0"/>
              <a:t>endings</a:t>
            </a:r>
            <a:r>
              <a:rPr lang="en-US" dirty="0" smtClean="0"/>
              <a:t>. Take, for example, endings. </a:t>
            </a:r>
            <a:r>
              <a:rPr lang="en-US" dirty="0" err="1" smtClean="0"/>
              <a:t>Kahneman</a:t>
            </a:r>
            <a:r>
              <a:rPr lang="en-US" dirty="0" smtClean="0"/>
              <a:t> uses colonoscopies to illustrate the importance of endings on memory. In studies that measured how much patients </a:t>
            </a:r>
            <a:r>
              <a:rPr lang="en-US" b="1" dirty="0" smtClean="0"/>
              <a:t>actually</a:t>
            </a:r>
            <a:r>
              <a:rPr lang="en-US" dirty="0" smtClean="0"/>
              <a:t> suffered (as measured by their experience at the time) versus how much did they </a:t>
            </a:r>
            <a:r>
              <a:rPr lang="en-US" b="1" dirty="0" smtClean="0"/>
              <a:t>think</a:t>
            </a:r>
            <a:r>
              <a:rPr lang="en-US" dirty="0" smtClean="0"/>
              <a:t> they suffered (based on their memories of how bad the experience was), patients that experienced more pain remembered it as less painful if the operation </a:t>
            </a:r>
            <a:r>
              <a:rPr lang="en-US" b="1" dirty="0" smtClean="0"/>
              <a:t>ended</a:t>
            </a:r>
            <a:r>
              <a:rPr lang="en-US" dirty="0" smtClean="0"/>
              <a:t> on a less painful note. They were able to give patients a better story of their experience by prolonging the operation. </a:t>
            </a:r>
          </a:p>
          <a:p>
            <a:endParaRPr lang="en-US" dirty="0" smtClean="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a:t>
            </a:fld>
            <a:endParaRPr lang="en-US"/>
          </a:p>
        </p:txBody>
      </p:sp>
    </p:spTree>
    <p:extLst>
      <p:ext uri="{BB962C8B-B14F-4D97-AF65-F5344CB8AC3E}">
        <p14:creationId xmlns:p14="http://schemas.microsoft.com/office/powerpoint/2010/main" val="25149995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90</a:t>
            </a:fld>
            <a:endParaRPr lang="en-US"/>
          </a:p>
        </p:txBody>
      </p:sp>
    </p:spTree>
    <p:extLst>
      <p:ext uri="{BB962C8B-B14F-4D97-AF65-F5344CB8AC3E}">
        <p14:creationId xmlns:p14="http://schemas.microsoft.com/office/powerpoint/2010/main" val="1849222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itchFamily="34" charset="0"/>
              <a:buNone/>
            </a:pPr>
            <a:r>
              <a:rPr lang="en-US" dirty="0" smtClean="0"/>
              <a:t>Initial considerations for experiential engagement aren’t what messages to communicate or what media should carry them. Instead, think about what could make a great 'moment':  </a:t>
            </a:r>
          </a:p>
          <a:p>
            <a:pPr algn="l">
              <a:buFont typeface="Arial" pitchFamily="34" charset="0"/>
              <a:buNone/>
            </a:pPr>
            <a:r>
              <a:rPr lang="en-US" dirty="0" smtClean="0"/>
              <a:t>Where would it be? </a:t>
            </a:r>
          </a:p>
          <a:p>
            <a:pPr algn="l">
              <a:buFont typeface="Arial" pitchFamily="34" charset="0"/>
              <a:buNone/>
            </a:pPr>
            <a:r>
              <a:rPr lang="en-US" dirty="0" smtClean="0"/>
              <a:t>What would it involve? </a:t>
            </a:r>
          </a:p>
          <a:p>
            <a:pPr algn="l">
              <a:buFont typeface="Arial" pitchFamily="34" charset="0"/>
              <a:buNone/>
            </a:pPr>
            <a:r>
              <a:rPr lang="en-US" dirty="0" smtClean="0"/>
              <a:t>How would it be staged? </a:t>
            </a:r>
          </a:p>
          <a:p>
            <a:pPr algn="l">
              <a:buFont typeface="Arial" pitchFamily="34" charset="0"/>
              <a:buNone/>
            </a:pPr>
            <a:r>
              <a:rPr lang="en-US" dirty="0" smtClean="0"/>
              <a:t>How would it be remembered? </a:t>
            </a:r>
          </a:p>
          <a:p>
            <a:pPr algn="l">
              <a:buFont typeface="Arial" pitchFamily="34" charset="0"/>
              <a:buNone/>
            </a:pPr>
            <a:r>
              <a:rPr lang="en-US" dirty="0" smtClean="0"/>
              <a:t>How would it be retold?</a:t>
            </a:r>
          </a:p>
          <a:p>
            <a:pPr algn="l">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609A027E-567B-42F0-B2BC-367A453DB5EA}" type="slidenum">
              <a:rPr lang="en-US" smtClean="0"/>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Experience</a:t>
            </a:r>
            <a:r>
              <a:rPr lang="en-US" baseline="0" dirty="0" smtClean="0"/>
              <a:t> Design by Ralph </a:t>
            </a:r>
            <a:r>
              <a:rPr lang="en-US" baseline="0" dirty="0" err="1" smtClean="0"/>
              <a:t>Ardill</a:t>
            </a:r>
            <a:r>
              <a:rPr lang="en-US" baseline="0" dirty="0" smtClean="0"/>
              <a:t> </a:t>
            </a:r>
            <a:r>
              <a:rPr lang="en-US" dirty="0" smtClean="0"/>
              <a:t>http://bit.ly/pCyI6g </a:t>
            </a:r>
          </a:p>
          <a:p>
            <a:r>
              <a:rPr lang="en-US" dirty="0" smtClean="0"/>
              <a:t>How do you craft interactions, emotional cues, that allow customers to experience your brand?</a:t>
            </a:r>
          </a:p>
          <a:p>
            <a:endParaRPr lang="en-US" dirty="0" smtClean="0"/>
          </a:p>
          <a:p>
            <a:r>
              <a:rPr lang="en-US" dirty="0" smtClean="0"/>
              <a:t>Customer delight can be created consciously, systematically, and reliably </a:t>
            </a:r>
          </a:p>
          <a:p>
            <a:r>
              <a:rPr lang="en-US" dirty="0" smtClean="0"/>
              <a:t>Reasons to increase delight </a:t>
            </a:r>
          </a:p>
          <a:p>
            <a:pPr lvl="1"/>
            <a:r>
              <a:rPr lang="en-US" dirty="0" smtClean="0"/>
              <a:t>it increases loyalty - which means increased revenue </a:t>
            </a:r>
          </a:p>
          <a:p>
            <a:pPr lvl="1"/>
            <a:r>
              <a:rPr lang="en-US" dirty="0" smtClean="0"/>
              <a:t>highly positive experiences generate highly positive word of mouth as well as increased loyalty </a:t>
            </a:r>
          </a:p>
          <a:p>
            <a:pPr lvl="1"/>
            <a:r>
              <a:rPr lang="en-US" dirty="0" smtClean="0"/>
              <a:t>delight dissolves price resistance </a:t>
            </a:r>
          </a:p>
          <a:p>
            <a:r>
              <a:rPr lang="en-US" dirty="0" smtClean="0"/>
              <a:t>Financial payoff </a:t>
            </a:r>
          </a:p>
          <a:p>
            <a:pPr lvl="1"/>
            <a:r>
              <a:rPr lang="en-US" dirty="0" smtClean="0"/>
              <a:t>Proactively educating customers how to avoid problems not only makes them happy but also saves you the money that would have been spent solving their problems </a:t>
            </a:r>
          </a:p>
          <a:p>
            <a:pPr lvl="1"/>
            <a:r>
              <a:rPr lang="en-US" dirty="0" smtClean="0"/>
              <a:t>creating delight generates word of mouth that reduces the need for marketing </a:t>
            </a:r>
          </a:p>
          <a:p>
            <a:pPr lvl="1"/>
            <a:r>
              <a:rPr lang="en-US" dirty="0" smtClean="0"/>
              <a:t>cross-selling and up-selling create direct revenue as well as delight </a:t>
            </a:r>
          </a:p>
          <a:p>
            <a:r>
              <a:rPr lang="en-US" dirty="0" smtClean="0"/>
              <a:t>five ways to increase delight </a:t>
            </a:r>
          </a:p>
          <a:p>
            <a:pPr lvl="1"/>
            <a:r>
              <a:rPr lang="en-US" dirty="0" smtClean="0"/>
              <a:t>enhanced product value (major association found if they tailored reason for joining to drive the content of the welcome package sent to new members, a significant % were moved from satisfied to delighted) </a:t>
            </a:r>
          </a:p>
          <a:p>
            <a:pPr lvl="1"/>
            <a:r>
              <a:rPr lang="en-US" dirty="0" smtClean="0"/>
              <a:t>enhanced transaction value </a:t>
            </a:r>
          </a:p>
          <a:p>
            <a:pPr lvl="1"/>
            <a:r>
              <a:rPr lang="en-US" dirty="0" smtClean="0"/>
              <a:t>financial delighters </a:t>
            </a:r>
          </a:p>
          <a:p>
            <a:pPr lvl="1"/>
            <a:r>
              <a:rPr lang="en-US" dirty="0" smtClean="0"/>
              <a:t>proactive communication </a:t>
            </a:r>
          </a:p>
          <a:p>
            <a:pPr lvl="1"/>
            <a:r>
              <a:rPr lang="en-US" dirty="0" smtClean="0"/>
              <a:t>creating emotional connections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92</a:t>
            </a:fld>
            <a:endParaRPr lang="en-US"/>
          </a:p>
        </p:txBody>
      </p:sp>
    </p:spTree>
    <p:extLst>
      <p:ext uri="{BB962C8B-B14F-4D97-AF65-F5344CB8AC3E}">
        <p14:creationId xmlns:p14="http://schemas.microsoft.com/office/powerpoint/2010/main" val="15171755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93</a:t>
            </a:fld>
            <a:endParaRPr lang="en-US"/>
          </a:p>
        </p:txBody>
      </p:sp>
    </p:spTree>
    <p:extLst>
      <p:ext uri="{BB962C8B-B14F-4D97-AF65-F5344CB8AC3E}">
        <p14:creationId xmlns:p14="http://schemas.microsoft.com/office/powerpoint/2010/main" val="15171755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For Pine and Gilmore, an experience is a memorable event. The first step toward making an experience memorable is to make it recognizable. The philosopher </a:t>
            </a:r>
            <a:r>
              <a:rPr lang="en-US" dirty="0" smtClean="0">
                <a:hlinkClick r:id="rId3"/>
              </a:rPr>
              <a:t>John Dewey</a:t>
            </a:r>
            <a:r>
              <a:rPr lang="en-US" dirty="0" smtClean="0"/>
              <a:t> wrote about this process in his classic essay “Having an Experience” (from </a:t>
            </a:r>
            <a:r>
              <a:rPr lang="en-US" i="1" dirty="0" smtClean="0">
                <a:hlinkClick r:id="rId4"/>
              </a:rPr>
              <a:t>Art as Experience</a:t>
            </a:r>
            <a:r>
              <a:rPr lang="en-US" dirty="0" smtClean="0"/>
              <a:t>). Most experiences are what Dewey called inchoate; they’re unfulfilled, with no closure. To elevate an experience from the daily stream of activity that we encounter, that experience needs to be fully formed with a clearly articulated beginning, middle and end.</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94</a:t>
            </a:fld>
            <a:endParaRPr lang="en-US"/>
          </a:p>
        </p:txBody>
      </p:sp>
    </p:spTree>
    <p:extLst>
      <p:ext uri="{BB962C8B-B14F-4D97-AF65-F5344CB8AC3E}">
        <p14:creationId xmlns:p14="http://schemas.microsoft.com/office/powerpoint/2010/main" val="40195702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LEGO improves customer loyalty, brick by brick</a:t>
            </a:r>
            <a:r>
              <a:rPr lang="en-US" baseline="0" dirty="0" smtClean="0"/>
              <a:t> </a:t>
            </a:r>
            <a:r>
              <a:rPr lang="en-US" dirty="0" smtClean="0"/>
              <a:t>http://bit.ly/nFhWf0 </a:t>
            </a:r>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95</a:t>
            </a:fld>
            <a:endParaRPr lang="en-US"/>
          </a:p>
        </p:txBody>
      </p:sp>
    </p:spTree>
    <p:extLst>
      <p:ext uri="{BB962C8B-B14F-4D97-AF65-F5344CB8AC3E}">
        <p14:creationId xmlns:p14="http://schemas.microsoft.com/office/powerpoint/2010/main" val="23414297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96</a:t>
            </a:fld>
            <a:endParaRPr lang="en-US"/>
          </a:p>
        </p:txBody>
      </p:sp>
    </p:spTree>
    <p:extLst>
      <p:ext uri="{BB962C8B-B14F-4D97-AF65-F5344CB8AC3E}">
        <p14:creationId xmlns:p14="http://schemas.microsoft.com/office/powerpoint/2010/main" val="4282054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boundaries, spaces between, are ripe for innovation</a:t>
            </a:r>
          </a:p>
          <a:p>
            <a:endParaRPr lang="en-US" dirty="0"/>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97</a:t>
            </a:fld>
            <a:endParaRPr lang="en-US"/>
          </a:p>
        </p:txBody>
      </p:sp>
    </p:spTree>
    <p:extLst>
      <p:ext uri="{BB962C8B-B14F-4D97-AF65-F5344CB8AC3E}">
        <p14:creationId xmlns:p14="http://schemas.microsoft.com/office/powerpoint/2010/main" val="17755555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98</a:t>
            </a:fld>
            <a:endParaRPr lang="en-US"/>
          </a:p>
        </p:txBody>
      </p:sp>
    </p:spTree>
    <p:extLst>
      <p:ext uri="{BB962C8B-B14F-4D97-AF65-F5344CB8AC3E}">
        <p14:creationId xmlns:p14="http://schemas.microsoft.com/office/powerpoint/2010/main" val="1775555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2B21D40-5274-F744-BA19-A325AD7B771D}" type="slidenum">
              <a:rPr lang="en-US" smtClean="0"/>
              <a:pPr>
                <a:defRPr/>
              </a:pPr>
              <a:t>99</a:t>
            </a:fld>
            <a:endParaRPr lang="en-US"/>
          </a:p>
        </p:txBody>
      </p:sp>
    </p:spTree>
    <p:extLst>
      <p:ext uri="{BB962C8B-B14F-4D97-AF65-F5344CB8AC3E}">
        <p14:creationId xmlns:p14="http://schemas.microsoft.com/office/powerpoint/2010/main" val="134978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p:cNvSpPr/>
          <p:nvPr userDrawn="1"/>
        </p:nvSpPr>
        <p:spPr>
          <a:xfrm>
            <a:off x="0" y="0"/>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mn-lt"/>
              </a:defRPr>
            </a:lvl1pPr>
          </a:lstStyle>
          <a:p>
            <a:pPr lvl="0"/>
            <a:r>
              <a:rPr lang="en-US" dirty="0" smtClean="0"/>
              <a:t>Click to edit Master text style</a:t>
            </a:r>
          </a:p>
        </p:txBody>
      </p:sp>
      <p:sp>
        <p:nvSpPr>
          <p:cNvPr id="2" name="Title 1"/>
          <p:cNvSpPr>
            <a:spLocks noGrp="1"/>
          </p:cNvSpPr>
          <p:nvPr>
            <p:ph type="title"/>
          </p:nvPr>
        </p:nvSpPr>
        <p:spPr>
          <a:xfrm>
            <a:off x="191428" y="224724"/>
            <a:ext cx="8045450" cy="1143000"/>
          </a:xfrm>
        </p:spPr>
        <p:txBody>
          <a:bodyPr/>
          <a:lstStyle>
            <a:lvl1pPr>
              <a:defRPr sz="4800">
                <a:latin typeface="+mn-lt"/>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Rectangle 3"/>
          <p:cNvSpPr/>
          <p:nvPr userDrawn="1"/>
        </p:nvSpPr>
        <p:spPr>
          <a:xfrm>
            <a:off x="0" y="1"/>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HelveticaNeueLT Std Cn" pitchFamily="34" charset="0"/>
              </a:defRPr>
            </a:lvl1pPr>
          </a:lstStyle>
          <a:p>
            <a:pPr lvl="0"/>
            <a:r>
              <a:rPr lang="en-US" dirty="0" smtClean="0"/>
              <a:t>Click to edit Master text style</a:t>
            </a:r>
          </a:p>
        </p:txBody>
      </p:sp>
    </p:spTree>
    <p:extLst>
      <p:ext uri="{BB962C8B-B14F-4D97-AF65-F5344CB8AC3E}">
        <p14:creationId xmlns:p14="http://schemas.microsoft.com/office/powerpoint/2010/main" val="29409575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688" y="2857500"/>
            <a:ext cx="8045450" cy="1143000"/>
          </a:xfrm>
        </p:spPr>
        <p:txBody>
          <a:bodyPr/>
          <a:lstStyle>
            <a:lvl1pPr algn="ctr">
              <a:defRPr>
                <a:latin typeface="+mn-lt"/>
              </a:defRPr>
            </a:lvl1pPr>
          </a:lstStyle>
          <a:p>
            <a:r>
              <a:rPr lang="en-US" dirty="0" smtClean="0"/>
              <a:t>Click to edit Master title style</a:t>
            </a:r>
            <a:endParaRPr lang="en-US" dirty="0"/>
          </a:p>
        </p:txBody>
      </p:sp>
      <p:sp>
        <p:nvSpPr>
          <p:cNvPr id="5" name="Rectangle 4"/>
          <p:cNvSpPr/>
          <p:nvPr userDrawn="1"/>
        </p:nvSpPr>
        <p:spPr>
          <a:xfrm>
            <a:off x="0" y="0"/>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mn-lt"/>
              </a:defRPr>
            </a:lvl1pPr>
          </a:lstStyle>
          <a:p>
            <a:pPr lvl="0"/>
            <a:r>
              <a:rPr lang="en-US" dirty="0" smtClean="0"/>
              <a:t>Click to edit Master text style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688" y="2857500"/>
            <a:ext cx="8045450" cy="1143000"/>
          </a:xfrm>
        </p:spPr>
        <p:txBody>
          <a:bodyPr/>
          <a:lstStyle>
            <a:lvl1pPr algn="ctr">
              <a:defRPr>
                <a:solidFill>
                  <a:schemeClr val="bg1"/>
                </a:solidFill>
                <a:latin typeface="+mn-lt"/>
              </a:defRPr>
            </a:lvl1pPr>
          </a:lstStyle>
          <a:p>
            <a:r>
              <a:rPr lang="en-US" dirty="0" smtClean="0"/>
              <a:t>Click to edit Master title style</a:t>
            </a:r>
            <a:endParaRPr lang="en-US" dirty="0"/>
          </a:p>
        </p:txBody>
      </p:sp>
      <p:sp>
        <p:nvSpPr>
          <p:cNvPr id="6" name="Rectangle 5"/>
          <p:cNvSpPr/>
          <p:nvPr userDrawn="1"/>
        </p:nvSpPr>
        <p:spPr>
          <a:xfrm>
            <a:off x="0" y="0"/>
            <a:ext cx="9144000" cy="89064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
        <p:nvSpPr>
          <p:cNvPr id="7"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mn-lt"/>
              </a:defRPr>
            </a:lvl1pPr>
          </a:lstStyle>
          <a:p>
            <a:pPr lvl="0"/>
            <a:r>
              <a:rPr lang="en-US" dirty="0" smtClean="0"/>
              <a:t>Click to edit Master text style</a:t>
            </a:r>
          </a:p>
        </p:txBody>
      </p:sp>
    </p:spTree>
    <p:extLst>
      <p:ext uri="{BB962C8B-B14F-4D97-AF65-F5344CB8AC3E}">
        <p14:creationId xmlns:p14="http://schemas.microsoft.com/office/powerpoint/2010/main" val="36254850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89064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7826929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688" y="2857500"/>
            <a:ext cx="8045450" cy="1143000"/>
          </a:xfrm>
        </p:spPr>
        <p:txBody>
          <a:bodyPr/>
          <a:lstStyle>
            <a:lvl1pPr algn="ctr">
              <a:defRPr>
                <a:solidFill>
                  <a:schemeClr val="bg1"/>
                </a:solidFill>
                <a:latin typeface="+mn-lt"/>
              </a:defRPr>
            </a:lvl1pPr>
          </a:lstStyle>
          <a:p>
            <a:r>
              <a:rPr lang="en-US" dirty="0" smtClean="0"/>
              <a:t>Click to edit Master title style</a:t>
            </a:r>
            <a:endParaRPr lang="en-US" dirty="0"/>
          </a:p>
        </p:txBody>
      </p:sp>
      <p:sp>
        <p:nvSpPr>
          <p:cNvPr id="6" name="Rectangle 5"/>
          <p:cNvSpPr/>
          <p:nvPr userDrawn="1"/>
        </p:nvSpPr>
        <p:spPr>
          <a:xfrm>
            <a:off x="0" y="0"/>
            <a:ext cx="9144000" cy="890649"/>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
        <p:nvSpPr>
          <p:cNvPr id="7"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mn-lt"/>
              </a:defRPr>
            </a:lvl1pPr>
          </a:lstStyle>
          <a:p>
            <a:pPr lvl="0"/>
            <a:r>
              <a:rPr lang="en-US" dirty="0" smtClean="0"/>
              <a:t>Click to edit Master text style</a:t>
            </a:r>
          </a:p>
        </p:txBody>
      </p:sp>
    </p:spTree>
    <p:extLst>
      <p:ext uri="{BB962C8B-B14F-4D97-AF65-F5344CB8AC3E}">
        <p14:creationId xmlns:p14="http://schemas.microsoft.com/office/powerpoint/2010/main" val="33160205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0"/>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mn-lt"/>
              </a:defRPr>
            </a:lvl1pPr>
          </a:lstStyle>
          <a:p>
            <a:pPr lvl="0"/>
            <a:r>
              <a:rPr lang="en-US" dirty="0" smtClean="0"/>
              <a:t>Click to edit Master text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Slide Number Placeholder 5"/>
          <p:cNvSpPr>
            <a:spLocks noGrp="1"/>
          </p:cNvSpPr>
          <p:nvPr>
            <p:ph type="sldNum" sz="quarter" idx="11"/>
          </p:nvPr>
        </p:nvSpPr>
        <p:spPr/>
        <p:txBody>
          <a:bodyPr/>
          <a:lstStyle>
            <a:lvl1pPr>
              <a:defRPr/>
            </a:lvl1pPr>
          </a:lstStyle>
          <a:p>
            <a:pPr>
              <a:defRPr/>
            </a:pPr>
            <a:fld id="{A138D7A2-BC7B-924D-BEA5-030DC846B666}" type="slidenum">
              <a:rPr lang="en-US"/>
              <a:pPr>
                <a:defRPr/>
              </a:pPr>
              <a:t>‹#›</a:t>
            </a:fld>
            <a:endParaRPr lang="en-US"/>
          </a:p>
        </p:txBody>
      </p:sp>
    </p:spTree>
    <p:extLst>
      <p:ext uri="{BB962C8B-B14F-4D97-AF65-F5344CB8AC3E}">
        <p14:creationId xmlns:p14="http://schemas.microsoft.com/office/powerpoint/2010/main" val="2676955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4" name="Rectangle 3"/>
          <p:cNvSpPr/>
          <p:nvPr userDrawn="1"/>
        </p:nvSpPr>
        <p:spPr>
          <a:xfrm>
            <a:off x="0" y="1"/>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HelveticaNeueLT Std Cn" pitchFamily="34" charset="0"/>
              </a:defRPr>
            </a:lvl1pPr>
          </a:lstStyle>
          <a:p>
            <a:pPr lvl="0"/>
            <a:r>
              <a:rPr lang="en-US" dirty="0" smtClean="0"/>
              <a:t>Click to edit Master text style</a:t>
            </a:r>
          </a:p>
        </p:txBody>
      </p:sp>
    </p:spTree>
    <p:extLst>
      <p:ext uri="{BB962C8B-B14F-4D97-AF65-F5344CB8AC3E}">
        <p14:creationId xmlns:p14="http://schemas.microsoft.com/office/powerpoint/2010/main" val="42624578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Rectangle 3"/>
          <p:cNvSpPr/>
          <p:nvPr userDrawn="1"/>
        </p:nvSpPr>
        <p:spPr>
          <a:xfrm>
            <a:off x="0" y="1"/>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6" name="Text Placeholder 7"/>
          <p:cNvSpPr>
            <a:spLocks noGrp="1"/>
          </p:cNvSpPr>
          <p:nvPr>
            <p:ph type="body" sz="quarter" idx="13"/>
          </p:nvPr>
        </p:nvSpPr>
        <p:spPr>
          <a:xfrm>
            <a:off x="0" y="6578600"/>
            <a:ext cx="9144000" cy="258763"/>
          </a:xfrm>
        </p:spPr>
        <p:txBody>
          <a:bodyPr>
            <a:noAutofit/>
          </a:bodyPr>
          <a:lstStyle>
            <a:lvl1pPr marL="0" indent="0" algn="r">
              <a:buNone/>
              <a:defRPr sz="1200">
                <a:solidFill>
                  <a:schemeClr val="bg1">
                    <a:lumMod val="65000"/>
                  </a:schemeClr>
                </a:solidFill>
                <a:latin typeface="HelveticaNeueLT Std Cn" pitchFamily="34" charset="0"/>
              </a:defRPr>
            </a:lvl1pPr>
          </a:lstStyle>
          <a:p>
            <a:pPr lvl="0"/>
            <a:r>
              <a:rPr lang="en-US" dirty="0" smtClean="0"/>
              <a:t>Click to edit Master text style</a:t>
            </a:r>
          </a:p>
        </p:txBody>
      </p:sp>
    </p:spTree>
    <p:extLst>
      <p:ext uri="{BB962C8B-B14F-4D97-AF65-F5344CB8AC3E}">
        <p14:creationId xmlns:p14="http://schemas.microsoft.com/office/powerpoint/2010/main" val="42624578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11" descr="ppt template image.png"/>
          <p:cNvPicPr>
            <a:picLocks noChangeAspect="1"/>
          </p:cNvPicPr>
          <p:nvPr/>
        </p:nvPicPr>
        <p:blipFill>
          <a:blip r:embed="rId12"/>
          <a:srcRect/>
          <a:stretch>
            <a:fillRect/>
          </a:stretch>
        </p:blipFill>
        <p:spPr bwMode="auto">
          <a:xfrm>
            <a:off x="0" y="0"/>
            <a:ext cx="9018588" cy="320675"/>
          </a:xfrm>
          <a:prstGeom prst="rect">
            <a:avLst/>
          </a:prstGeom>
          <a:noFill/>
          <a:ln w="9525">
            <a:noFill/>
            <a:miter lim="800000"/>
            <a:headEnd/>
            <a:tailEnd/>
          </a:ln>
        </p:spPr>
      </p:pic>
      <p:sp>
        <p:nvSpPr>
          <p:cNvPr id="1027" name="Title Placeholder 1"/>
          <p:cNvSpPr>
            <a:spLocks noGrp="1"/>
          </p:cNvSpPr>
          <p:nvPr>
            <p:ph type="title"/>
          </p:nvPr>
        </p:nvSpPr>
        <p:spPr bwMode="auto">
          <a:xfrm>
            <a:off x="547688" y="717550"/>
            <a:ext cx="804545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8" name="Text Placeholder 2"/>
          <p:cNvSpPr>
            <a:spLocks noGrp="1"/>
          </p:cNvSpPr>
          <p:nvPr>
            <p:ph type="body" idx="1"/>
          </p:nvPr>
        </p:nvSpPr>
        <p:spPr bwMode="auto">
          <a:xfrm>
            <a:off x="547688" y="1897063"/>
            <a:ext cx="8045450" cy="4141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0" y="6492875"/>
            <a:ext cx="5894388"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latin typeface="+mn-lt"/>
                <a:cs typeface="Arial"/>
              </a:defRPr>
            </a:lvl1pPr>
          </a:lstStyle>
          <a:p>
            <a:pPr>
              <a:defRPr/>
            </a:pPr>
            <a:endParaRPr lang="en-US"/>
          </a:p>
        </p:txBody>
      </p:sp>
      <p:sp>
        <p:nvSpPr>
          <p:cNvPr id="6" name="Slide Number Placeholder 5"/>
          <p:cNvSpPr>
            <a:spLocks noGrp="1"/>
          </p:cNvSpPr>
          <p:nvPr>
            <p:ph type="sldNum" sz="quarter" idx="4"/>
          </p:nvPr>
        </p:nvSpPr>
        <p:spPr>
          <a:xfrm>
            <a:off x="6684963" y="6492875"/>
            <a:ext cx="2459037"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latin typeface="+mn-lt"/>
                <a:ea typeface="Arial" charset="0"/>
                <a:cs typeface="Arial" charset="0"/>
              </a:defRPr>
            </a:lvl1pPr>
          </a:lstStyle>
          <a:p>
            <a:pPr>
              <a:defRPr/>
            </a:pPr>
            <a:fld id="{5F5D2E55-55F7-054B-90C1-D555A667276D}" type="slidenum">
              <a:rPr lang="en-US" smtClean="0"/>
              <a:pPr>
                <a:defRPr/>
              </a:pPr>
              <a:t>‹#›</a:t>
            </a:fld>
            <a:endParaRPr lang="en-US"/>
          </a:p>
        </p:txBody>
      </p:sp>
      <p:sp>
        <p:nvSpPr>
          <p:cNvPr id="7" name="Rectangle 6"/>
          <p:cNvSpPr/>
          <p:nvPr userDrawn="1"/>
        </p:nvSpPr>
        <p:spPr>
          <a:xfrm>
            <a:off x="0" y="0"/>
            <a:ext cx="8063345" cy="439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endParaRPr>
          </a:p>
        </p:txBody>
      </p:sp>
    </p:spTree>
  </p:cSld>
  <p:clrMap bg1="lt1" tx1="dk1" bg2="lt2" tx2="dk2" accent1="accent1" accent2="accent2" accent3="accent3" accent4="accent4" accent5="accent5" accent6="accent6" hlink="hlink" folHlink="folHlink"/>
  <p:sldLayoutIdLst>
    <p:sldLayoutId id="2147483687" r:id="rId1"/>
    <p:sldLayoutId id="2147483691" r:id="rId2"/>
    <p:sldLayoutId id="2147483695" r:id="rId3"/>
    <p:sldLayoutId id="2147483719" r:id="rId4"/>
    <p:sldLayoutId id="2147483696" r:id="rId5"/>
    <p:sldLayoutId id="2147483688" r:id="rId6"/>
    <p:sldLayoutId id="2147483709" r:id="rId7"/>
    <p:sldLayoutId id="2147483713" r:id="rId8"/>
    <p:sldLayoutId id="2147483714" r:id="rId9"/>
    <p:sldLayoutId id="2147483718" r:id="rId10"/>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rgbClr val="0072AA"/>
          </a:solidFill>
          <a:latin typeface="+mn-lt"/>
          <a:ea typeface="Aller" pitchFamily="2" charset="0"/>
          <a:cs typeface="Arial"/>
        </a:defRPr>
      </a:lvl1pPr>
      <a:lvl2pPr algn="l" defTabSz="457200" rtl="0" eaLnBrk="1" fontAlgn="base" hangingPunct="1">
        <a:spcBef>
          <a:spcPct val="0"/>
        </a:spcBef>
        <a:spcAft>
          <a:spcPct val="0"/>
        </a:spcAft>
        <a:defRPr sz="3200">
          <a:solidFill>
            <a:srgbClr val="0072AA"/>
          </a:solidFill>
          <a:latin typeface="Arial" charset="0"/>
          <a:ea typeface="ＭＳ Ｐゴシック" pitchFamily="35" charset="-128"/>
          <a:cs typeface="ＭＳ Ｐゴシック" pitchFamily="35" charset="-128"/>
        </a:defRPr>
      </a:lvl2pPr>
      <a:lvl3pPr algn="l" defTabSz="457200" rtl="0" eaLnBrk="1" fontAlgn="base" hangingPunct="1">
        <a:spcBef>
          <a:spcPct val="0"/>
        </a:spcBef>
        <a:spcAft>
          <a:spcPct val="0"/>
        </a:spcAft>
        <a:defRPr sz="3200">
          <a:solidFill>
            <a:srgbClr val="0072AA"/>
          </a:solidFill>
          <a:latin typeface="Arial" charset="0"/>
          <a:ea typeface="ＭＳ Ｐゴシック" pitchFamily="35" charset="-128"/>
          <a:cs typeface="ＭＳ Ｐゴシック" pitchFamily="35" charset="-128"/>
        </a:defRPr>
      </a:lvl3pPr>
      <a:lvl4pPr algn="l" defTabSz="457200" rtl="0" eaLnBrk="1" fontAlgn="base" hangingPunct="1">
        <a:spcBef>
          <a:spcPct val="0"/>
        </a:spcBef>
        <a:spcAft>
          <a:spcPct val="0"/>
        </a:spcAft>
        <a:defRPr sz="3200">
          <a:solidFill>
            <a:srgbClr val="0072AA"/>
          </a:solidFill>
          <a:latin typeface="Arial" charset="0"/>
          <a:ea typeface="ＭＳ Ｐゴシック" pitchFamily="35" charset="-128"/>
          <a:cs typeface="ＭＳ Ｐゴシック" pitchFamily="35" charset="-128"/>
        </a:defRPr>
      </a:lvl4pPr>
      <a:lvl5pPr algn="l" defTabSz="457200" rtl="0" eaLnBrk="1" fontAlgn="base" hangingPunct="1">
        <a:spcBef>
          <a:spcPct val="0"/>
        </a:spcBef>
        <a:spcAft>
          <a:spcPct val="0"/>
        </a:spcAft>
        <a:defRPr sz="3200">
          <a:solidFill>
            <a:srgbClr val="0072AA"/>
          </a:solidFill>
          <a:latin typeface="Arial" charset="0"/>
          <a:ea typeface="ＭＳ Ｐゴシック" pitchFamily="35" charset="-128"/>
          <a:cs typeface="ＭＳ Ｐゴシック" pitchFamily="35" charset="-128"/>
        </a:defRPr>
      </a:lvl5pPr>
      <a:lvl6pPr marL="457200" algn="ctr" defTabSz="457200" rtl="0" eaLnBrk="1" fontAlgn="base" hangingPunct="1">
        <a:spcBef>
          <a:spcPct val="0"/>
        </a:spcBef>
        <a:spcAft>
          <a:spcPct val="0"/>
        </a:spcAft>
        <a:defRPr sz="4400">
          <a:solidFill>
            <a:schemeClr val="tx1"/>
          </a:solidFill>
          <a:latin typeface="Calibri" pitchFamily="-107" charset="0"/>
          <a:ea typeface="ＭＳ Ｐゴシック" pitchFamily="35" charset="-128"/>
          <a:cs typeface="ＭＳ Ｐゴシック" pitchFamily="35" charset="-128"/>
        </a:defRPr>
      </a:lvl6pPr>
      <a:lvl7pPr marL="914400" algn="ctr" defTabSz="457200" rtl="0" eaLnBrk="1" fontAlgn="base" hangingPunct="1">
        <a:spcBef>
          <a:spcPct val="0"/>
        </a:spcBef>
        <a:spcAft>
          <a:spcPct val="0"/>
        </a:spcAft>
        <a:defRPr sz="4400">
          <a:solidFill>
            <a:schemeClr val="tx1"/>
          </a:solidFill>
          <a:latin typeface="Calibri" pitchFamily="-107" charset="0"/>
          <a:ea typeface="ＭＳ Ｐゴシック" pitchFamily="35" charset="-128"/>
          <a:cs typeface="ＭＳ Ｐゴシック" pitchFamily="35" charset="-128"/>
        </a:defRPr>
      </a:lvl7pPr>
      <a:lvl8pPr marL="1371600" algn="ctr" defTabSz="457200" rtl="0" eaLnBrk="1" fontAlgn="base" hangingPunct="1">
        <a:spcBef>
          <a:spcPct val="0"/>
        </a:spcBef>
        <a:spcAft>
          <a:spcPct val="0"/>
        </a:spcAft>
        <a:defRPr sz="4400">
          <a:solidFill>
            <a:schemeClr val="tx1"/>
          </a:solidFill>
          <a:latin typeface="Calibri" pitchFamily="-107" charset="0"/>
          <a:ea typeface="ＭＳ Ｐゴシック" pitchFamily="35" charset="-128"/>
          <a:cs typeface="ＭＳ Ｐゴシック" pitchFamily="35" charset="-128"/>
        </a:defRPr>
      </a:lvl8pPr>
      <a:lvl9pPr marL="1828800" algn="ctr" defTabSz="457200" rtl="0" eaLnBrk="1" fontAlgn="base" hangingPunct="1">
        <a:spcBef>
          <a:spcPct val="0"/>
        </a:spcBef>
        <a:spcAft>
          <a:spcPct val="0"/>
        </a:spcAft>
        <a:defRPr sz="4400">
          <a:solidFill>
            <a:schemeClr val="tx1"/>
          </a:solidFill>
          <a:latin typeface="Calibri" pitchFamily="-107" charset="0"/>
          <a:ea typeface="ＭＳ Ｐゴシック" pitchFamily="35" charset="-128"/>
          <a:cs typeface="ＭＳ Ｐゴシック" pitchFamily="35" charset="-128"/>
        </a:defRPr>
      </a:lvl9pPr>
    </p:titleStyle>
    <p:bodyStyle>
      <a:lvl1pPr marL="269875" indent="-269875" algn="l" defTabSz="457200" rtl="0" eaLnBrk="1" fontAlgn="base" hangingPunct="1">
        <a:spcBef>
          <a:spcPct val="20000"/>
        </a:spcBef>
        <a:spcAft>
          <a:spcPct val="0"/>
        </a:spcAft>
        <a:buClr>
          <a:schemeClr val="accent1"/>
        </a:buClr>
        <a:buFont typeface="Wingdings" charset="2"/>
        <a:buChar char="§"/>
        <a:defRPr sz="2400" kern="1200">
          <a:solidFill>
            <a:srgbClr val="404040"/>
          </a:solidFill>
          <a:latin typeface="+mn-lt"/>
          <a:ea typeface="HelveticaNeueLT Std" pitchFamily="34" charset="0"/>
          <a:cs typeface="Arial"/>
        </a:defRPr>
      </a:lvl1pPr>
      <a:lvl2pPr marL="574675" indent="-269875" algn="l" defTabSz="457200" rtl="0" eaLnBrk="1" fontAlgn="base" hangingPunct="1">
        <a:spcBef>
          <a:spcPct val="20000"/>
        </a:spcBef>
        <a:spcAft>
          <a:spcPct val="0"/>
        </a:spcAft>
        <a:buClr>
          <a:schemeClr val="accent1"/>
        </a:buClr>
        <a:buFont typeface="Wingdings" charset="2"/>
        <a:buChar char="§"/>
        <a:defRPr sz="2000" kern="1200">
          <a:solidFill>
            <a:srgbClr val="404040"/>
          </a:solidFill>
          <a:latin typeface="+mn-lt"/>
          <a:ea typeface="HelveticaNeueLT Std" pitchFamily="34" charset="0"/>
          <a:cs typeface="Arial"/>
        </a:defRPr>
      </a:lvl2pPr>
      <a:lvl3pPr marL="881063" indent="-269875" algn="l" defTabSz="457200" rtl="0" eaLnBrk="1" fontAlgn="base" hangingPunct="1">
        <a:spcBef>
          <a:spcPct val="20000"/>
        </a:spcBef>
        <a:spcAft>
          <a:spcPct val="0"/>
        </a:spcAft>
        <a:buClr>
          <a:schemeClr val="accent1"/>
        </a:buClr>
        <a:buFont typeface="Wingdings" charset="2"/>
        <a:buChar char="§"/>
        <a:defRPr sz="2000" kern="1200">
          <a:solidFill>
            <a:srgbClr val="404040"/>
          </a:solidFill>
          <a:latin typeface="+mn-lt"/>
          <a:ea typeface="HelveticaNeueLT Std" pitchFamily="34" charset="0"/>
          <a:cs typeface="Arial"/>
        </a:defRPr>
      </a:lvl3pPr>
      <a:lvl4pPr marL="1187450" indent="-269875" algn="l" defTabSz="457200" rtl="0" eaLnBrk="1" fontAlgn="base" hangingPunct="1">
        <a:spcBef>
          <a:spcPct val="20000"/>
        </a:spcBef>
        <a:spcAft>
          <a:spcPct val="0"/>
        </a:spcAft>
        <a:buClr>
          <a:schemeClr val="accent1"/>
        </a:buClr>
        <a:buFont typeface="Wingdings" charset="2"/>
        <a:buChar char="§"/>
        <a:defRPr kern="1200">
          <a:solidFill>
            <a:srgbClr val="595959"/>
          </a:solidFill>
          <a:latin typeface="+mn-lt"/>
          <a:ea typeface="HelveticaNeueLT Std" pitchFamily="34" charset="0"/>
          <a:cs typeface="Arial"/>
        </a:defRPr>
      </a:lvl4pPr>
      <a:lvl5pPr marL="1493838" indent="-269875" algn="l" defTabSz="457200" rtl="0" eaLnBrk="1" fontAlgn="base" hangingPunct="1">
        <a:spcBef>
          <a:spcPct val="20000"/>
        </a:spcBef>
        <a:spcAft>
          <a:spcPct val="0"/>
        </a:spcAft>
        <a:buClr>
          <a:schemeClr val="accent1"/>
        </a:buClr>
        <a:buFont typeface="Wingdings" charset="2"/>
        <a:buChar char="§"/>
        <a:defRPr kern="1200">
          <a:solidFill>
            <a:srgbClr val="595959"/>
          </a:solidFill>
          <a:latin typeface="+mn-lt"/>
          <a:ea typeface="HelveticaNeueLT Std" pitchFamily="34"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9.png"/></Relationships>
</file>

<file path=ppt/slides/_rels/slide11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hyperlink" Target="http://darmano.typepad.com/.a/6a00d8341bfa9853ef01156f3fa897970c-popup" TargetMode="External"/><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hyperlink" Target="http://knowledge.opentext.com/go/RM_Forum" TargetMode="External"/><Relationship Id="rId5" Type="http://schemas.openxmlformats.org/officeDocument/2006/relationships/hyperlink" Target="http://www.joycehostyn.com/blog" TargetMode="External"/><Relationship Id="rId4" Type="http://schemas.openxmlformats.org/officeDocument/2006/relationships/hyperlink" Target="mailto:jhostyn@opentext.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75.jpeg"/></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74.jpeg"/></Relationships>
</file>

<file path=ppt/slides/_rels/slide8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86" y="0"/>
            <a:ext cx="10452539" cy="6968359"/>
          </a:xfrm>
          <a:prstGeom prst="rect">
            <a:avLst/>
          </a:prstGeom>
        </p:spPr>
      </p:pic>
      <p:sp>
        <p:nvSpPr>
          <p:cNvPr id="5" name="Text Placeholder 4"/>
          <p:cNvSpPr>
            <a:spLocks noGrp="1"/>
          </p:cNvSpPr>
          <p:nvPr>
            <p:ph type="body" sz="quarter" idx="13"/>
          </p:nvPr>
        </p:nvSpPr>
        <p:spPr/>
        <p:txBody>
          <a:bodyPr/>
          <a:lstStyle/>
          <a:p>
            <a:r>
              <a:rPr lang="en-US" dirty="0" smtClean="0"/>
              <a:t>cstreet.us </a:t>
            </a:r>
            <a:r>
              <a:rPr lang="en-US" dirty="0" err="1" smtClean="0"/>
              <a:t>flickr</a:t>
            </a:r>
            <a:endParaRPr lang="en-US" dirty="0"/>
          </a:p>
        </p:txBody>
      </p:sp>
      <p:sp>
        <p:nvSpPr>
          <p:cNvPr id="4" name="Title 3"/>
          <p:cNvSpPr>
            <a:spLocks noGrp="1"/>
          </p:cNvSpPr>
          <p:nvPr>
            <p:ph type="ctrTitle" idx="4294967295"/>
          </p:nvPr>
        </p:nvSpPr>
        <p:spPr>
          <a:xfrm>
            <a:off x="0" y="2679700"/>
            <a:ext cx="7015163" cy="3444875"/>
          </a:xfrm>
          <a:solidFill>
            <a:srgbClr val="000000">
              <a:alpha val="50196"/>
            </a:srgbClr>
          </a:solidFill>
        </p:spPr>
        <p:txBody>
          <a:bodyPr>
            <a:normAutofit/>
          </a:bodyPr>
          <a:lstStyle/>
          <a:p>
            <a:pPr algn="l"/>
            <a:r>
              <a:rPr lang="en-US" sz="6600" dirty="0" smtClean="0">
                <a:solidFill>
                  <a:schemeClr val="bg1"/>
                </a:solidFill>
                <a:latin typeface="HelveticaNeueLT Std Lt Cn" pitchFamily="34" charset="0"/>
              </a:rPr>
              <a:t>mapping the customer experience</a:t>
            </a:r>
            <a:r>
              <a:rPr lang="en-US" sz="4400" dirty="0" smtClean="0">
                <a:solidFill>
                  <a:schemeClr val="bg1"/>
                </a:solidFill>
                <a:latin typeface="HelveticaNeueLT Std Lt Cn" pitchFamily="34" charset="0"/>
              </a:rPr>
              <a:t/>
            </a:r>
            <a:br>
              <a:rPr lang="en-US" sz="4400" dirty="0" smtClean="0">
                <a:solidFill>
                  <a:schemeClr val="bg1"/>
                </a:solidFill>
                <a:latin typeface="HelveticaNeueLT Std Lt Cn" pitchFamily="34" charset="0"/>
              </a:rPr>
            </a:br>
            <a:r>
              <a:rPr lang="en-US" sz="2800" dirty="0" smtClean="0">
                <a:solidFill>
                  <a:schemeClr val="bg1"/>
                </a:solidFill>
                <a:latin typeface="HelveticaNeueLT Std Lt Cn" pitchFamily="34" charset="0"/>
              </a:rPr>
              <a:t>customer experience journey maps</a:t>
            </a:r>
            <a:br>
              <a:rPr lang="en-US" sz="2800" dirty="0" smtClean="0">
                <a:solidFill>
                  <a:schemeClr val="bg1"/>
                </a:solidFill>
                <a:latin typeface="HelveticaNeueLT Std Lt Cn" pitchFamily="34" charset="0"/>
              </a:rPr>
            </a:br>
            <a:r>
              <a:rPr lang="en-US" sz="2800" dirty="0">
                <a:solidFill>
                  <a:schemeClr val="bg1"/>
                </a:solidFill>
                <a:latin typeface="HelveticaNeueLT Std Lt Cn" pitchFamily="34" charset="0"/>
              </a:rPr>
              <a:t/>
            </a:r>
            <a:br>
              <a:rPr lang="en-US" sz="2800" dirty="0">
                <a:solidFill>
                  <a:schemeClr val="bg1"/>
                </a:solidFill>
                <a:latin typeface="HelveticaNeueLT Std Lt Cn" pitchFamily="34" charset="0"/>
              </a:rPr>
            </a:br>
            <a:r>
              <a:rPr lang="en-US" sz="2800" dirty="0" smtClean="0">
                <a:solidFill>
                  <a:schemeClr val="bg1"/>
                </a:solidFill>
                <a:latin typeface="HelveticaNeueLT Std Lt Cn" pitchFamily="34" charset="0"/>
              </a:rPr>
              <a:t>@joyce_hostyn</a:t>
            </a:r>
            <a:endParaRPr lang="en-US" sz="2800" dirty="0">
              <a:solidFill>
                <a:schemeClr val="bg1"/>
              </a:solidFill>
              <a:latin typeface="HelveticaNeueLT Std Lt Cn" pitchFamily="34" charset="0"/>
            </a:endParaRPr>
          </a:p>
        </p:txBody>
      </p:sp>
    </p:spTree>
    <p:extLst>
      <p:ext uri="{BB962C8B-B14F-4D97-AF65-F5344CB8AC3E}">
        <p14:creationId xmlns:p14="http://schemas.microsoft.com/office/powerpoint/2010/main" val="1710816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865"/>
          <a:stretch/>
        </p:blipFill>
        <p:spPr bwMode="auto">
          <a:xfrm>
            <a:off x="0" y="-84517"/>
            <a:ext cx="9144000" cy="6942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2877235"/>
            <a:ext cx="8582026" cy="1200329"/>
          </a:xfrm>
          <a:prstGeom prst="rect">
            <a:avLst/>
          </a:prstGeom>
          <a:solidFill>
            <a:schemeClr val="tx1"/>
          </a:solidFill>
        </p:spPr>
        <p:txBody>
          <a:bodyPr wrap="square">
            <a:spAutoFit/>
          </a:bodyPr>
          <a:lstStyle/>
          <a:p>
            <a:r>
              <a:rPr lang="en-US" sz="4400" dirty="0" smtClean="0">
                <a:solidFill>
                  <a:schemeClr val="bg1"/>
                </a:solidFill>
                <a:latin typeface="+mn-lt"/>
              </a:rPr>
              <a:t>customers </a:t>
            </a:r>
            <a:r>
              <a:rPr lang="en-US" sz="4400" dirty="0">
                <a:solidFill>
                  <a:schemeClr val="bg1"/>
                </a:solidFill>
                <a:latin typeface="+mn-lt"/>
              </a:rPr>
              <a:t>always h</a:t>
            </a:r>
            <a:r>
              <a:rPr lang="en-US" sz="4400" dirty="0" smtClean="0">
                <a:solidFill>
                  <a:schemeClr val="bg1"/>
                </a:solidFill>
                <a:latin typeface="+mn-lt"/>
              </a:rPr>
              <a:t>ave </a:t>
            </a:r>
            <a:r>
              <a:rPr lang="en-US" sz="4400" dirty="0">
                <a:solidFill>
                  <a:schemeClr val="bg1"/>
                </a:solidFill>
                <a:latin typeface="+mn-lt"/>
              </a:rPr>
              <a:t>an </a:t>
            </a:r>
            <a:r>
              <a:rPr lang="en-US" sz="4400" dirty="0" smtClean="0">
                <a:solidFill>
                  <a:schemeClr val="bg1"/>
                </a:solidFill>
                <a:latin typeface="+mn-lt"/>
              </a:rPr>
              <a:t>experience</a:t>
            </a:r>
          </a:p>
          <a:p>
            <a:r>
              <a:rPr lang="en-US" sz="2800" dirty="0" smtClean="0">
                <a:solidFill>
                  <a:schemeClr val="bg1"/>
                </a:solidFill>
                <a:latin typeface="+mn-lt"/>
              </a:rPr>
              <a:t>(good, bad, or indifferent) </a:t>
            </a:r>
            <a:endParaRPr lang="en-US" sz="2800" dirty="0">
              <a:solidFill>
                <a:schemeClr val="bg1"/>
              </a:solidFill>
              <a:latin typeface="+mn-lt"/>
            </a:endParaRPr>
          </a:p>
        </p:txBody>
      </p:sp>
      <p:sp>
        <p:nvSpPr>
          <p:cNvPr id="8" name="Text Placeholder 7"/>
          <p:cNvSpPr>
            <a:spLocks noGrp="1"/>
          </p:cNvSpPr>
          <p:nvPr>
            <p:ph type="body" sz="quarter" idx="13"/>
          </p:nvPr>
        </p:nvSpPr>
        <p:spPr/>
        <p:txBody>
          <a:bodyPr/>
          <a:lstStyle/>
          <a:p>
            <a:r>
              <a:rPr lang="en-US" dirty="0"/>
              <a:t>Managing the Total Customer </a:t>
            </a:r>
            <a:r>
              <a:rPr lang="en-US" dirty="0" smtClean="0"/>
              <a:t>Experience, MIT Sloan http</a:t>
            </a:r>
            <a:r>
              <a:rPr lang="en-US" dirty="0"/>
              <a:t>://bit.ly/og9wJx</a:t>
            </a:r>
          </a:p>
        </p:txBody>
      </p:sp>
    </p:spTree>
    <p:extLst>
      <p:ext uri="{BB962C8B-B14F-4D97-AF65-F5344CB8AC3E}">
        <p14:creationId xmlns:p14="http://schemas.microsoft.com/office/powerpoint/2010/main" val="20388377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54946"/>
            <a:ext cx="9132115" cy="380305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996"/>
          <a:stretch/>
        </p:blipFill>
        <p:spPr bwMode="auto">
          <a:xfrm>
            <a:off x="1707133" y="1742536"/>
            <a:ext cx="5844550" cy="389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surprised, delighted</a:t>
            </a:r>
            <a:endParaRPr lang="en-US" sz="2400" dirty="0">
              <a:latin typeface="+mn-lt"/>
            </a:endParaRPr>
          </a:p>
        </p:txBody>
      </p:sp>
      <p:sp>
        <p:nvSpPr>
          <p:cNvPr id="12" name="Right Arrow 11"/>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travel</a:t>
            </a:r>
            <a:endParaRPr lang="en-US" sz="2800" dirty="0"/>
          </a:p>
        </p:txBody>
      </p:sp>
      <p:sp>
        <p:nvSpPr>
          <p:cNvPr id="13" name="Right Arrow 12"/>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input trips</a:t>
            </a:r>
            <a:endParaRPr lang="en-US" sz="2800" dirty="0"/>
          </a:p>
        </p:txBody>
      </p:sp>
      <p:sp>
        <p:nvSpPr>
          <p:cNvPr id="6" name="TextBox 5"/>
          <p:cNvSpPr txBox="1"/>
          <p:nvPr/>
        </p:nvSpPr>
        <p:spPr>
          <a:xfrm>
            <a:off x="1942009" y="911553"/>
            <a:ext cx="5201730" cy="461651"/>
          </a:xfrm>
          <a:prstGeom prst="rect">
            <a:avLst/>
          </a:prstGeom>
          <a:noFill/>
        </p:spPr>
        <p:txBody>
          <a:bodyPr wrap="square" lIns="91427" tIns="45713" rIns="91427" bIns="45713" rtlCol="0">
            <a:spAutoFit/>
          </a:bodyPr>
          <a:lstStyle/>
          <a:p>
            <a:pPr algn="ctr"/>
            <a:r>
              <a:rPr lang="en-US" sz="2400" dirty="0">
                <a:latin typeface="+mn-lt"/>
              </a:rPr>
              <a:t>nudged towards </a:t>
            </a:r>
            <a:r>
              <a:rPr lang="en-US" sz="2400" dirty="0" smtClean="0">
                <a:latin typeface="+mn-lt"/>
              </a:rPr>
              <a:t>completeness, increase use</a:t>
            </a:r>
            <a:endParaRPr lang="en-US" sz="2400" dirty="0">
              <a:latin typeface="+mn-lt"/>
            </a:endParaRPr>
          </a:p>
        </p:txBody>
      </p:sp>
    </p:spTree>
    <p:extLst>
      <p:ext uri="{BB962C8B-B14F-4D97-AF65-F5344CB8AC3E}">
        <p14:creationId xmlns:p14="http://schemas.microsoft.com/office/powerpoint/2010/main" val="39202280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7476" y="-27092"/>
            <a:ext cx="2556677" cy="623312"/>
          </a:xfrm>
          <a:prstGeom prst="rect">
            <a:avLst/>
          </a:prstGeom>
          <a:noFill/>
        </p:spPr>
        <p:txBody>
          <a:bodyPr wrap="square" lIns="68644" tIns="34322" rIns="68644" bIns="34322" rtlCol="0">
            <a:spAutoFit/>
          </a:bodyPr>
          <a:lstStyle/>
          <a:p>
            <a:endParaRPr lang="en-US" dirty="0">
              <a:latin typeface="+mn-lt"/>
            </a:endParaRPr>
          </a:p>
          <a:p>
            <a:endParaRPr lang="en-US" dirty="0">
              <a:latin typeface="+mn-lt"/>
            </a:endParaRPr>
          </a:p>
        </p:txBody>
      </p:sp>
      <p:sp>
        <p:nvSpPr>
          <p:cNvPr id="4" name="Text Placeholder 3"/>
          <p:cNvSpPr>
            <a:spLocks noGrp="1"/>
          </p:cNvSpPr>
          <p:nvPr>
            <p:ph type="body" sz="quarter" idx="13"/>
          </p:nvPr>
        </p:nvSpPr>
        <p:spPr/>
        <p:txBody>
          <a:bodyPr/>
          <a:lstStyle/>
          <a:p>
            <a:endParaRPr lang="en-US">
              <a:latin typeface="+mn-lt"/>
            </a:endParaRPr>
          </a:p>
        </p:txBody>
      </p:sp>
      <p:sp>
        <p:nvSpPr>
          <p:cNvPr id="5" name="Right Arrow 4"/>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6" name="Right Arrow 5"/>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buy</a:t>
            </a:r>
            <a:endParaRPr lang="en-US" sz="2800" dirty="0"/>
          </a:p>
        </p:txBody>
      </p:sp>
      <p:sp>
        <p:nvSpPr>
          <p:cNvPr id="8" name="TextBox 7"/>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7" name="TextBox 6"/>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I’d like it right away, is it available in the store?</a:t>
            </a:r>
            <a:endParaRPr lang="en-US" sz="2400" dirty="0">
              <a:latin typeface="+mn-lt"/>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9" y="793407"/>
            <a:ext cx="5262564" cy="93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8998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empowered | ready to act</a:t>
            </a:r>
            <a:endParaRPr lang="en-US" sz="2400" dirty="0">
              <a:latin typeface="+mn-lt"/>
            </a:endParaRPr>
          </a:p>
        </p:txBody>
      </p:sp>
      <p:sp>
        <p:nvSpPr>
          <p:cNvPr id="6" name="Right Arrow 5"/>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7" name="Right Arrow 6"/>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buy</a:t>
            </a:r>
            <a:endParaRPr lang="en-US" sz="2800" dirty="0"/>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709738"/>
            <a:ext cx="50387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9" y="793407"/>
            <a:ext cx="5262564" cy="93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4778916" y="3645725"/>
            <a:ext cx="2755075" cy="1864426"/>
          </a:xfrm>
          <a:prstGeom prst="ellipse">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3931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7476" y="-27092"/>
            <a:ext cx="2556677" cy="623312"/>
          </a:xfrm>
          <a:prstGeom prst="rect">
            <a:avLst/>
          </a:prstGeom>
          <a:noFill/>
        </p:spPr>
        <p:txBody>
          <a:bodyPr wrap="square" lIns="68644" tIns="34322" rIns="68644" bIns="34322" rtlCol="0">
            <a:spAutoFit/>
          </a:bodyPr>
          <a:lstStyle/>
          <a:p>
            <a:endParaRPr lang="en-US" dirty="0">
              <a:latin typeface="+mn-lt"/>
            </a:endParaRPr>
          </a:p>
          <a:p>
            <a:endParaRPr lang="en-US" dirty="0">
              <a:latin typeface="+mn-lt"/>
            </a:endParaRPr>
          </a:p>
        </p:txBody>
      </p:sp>
      <p:sp>
        <p:nvSpPr>
          <p:cNvPr id="4" name="Text Placeholder 3"/>
          <p:cNvSpPr>
            <a:spLocks noGrp="1"/>
          </p:cNvSpPr>
          <p:nvPr>
            <p:ph type="body" sz="quarter" idx="13"/>
          </p:nvPr>
        </p:nvSpPr>
        <p:spPr/>
        <p:txBody>
          <a:bodyPr/>
          <a:lstStyle/>
          <a:p>
            <a:endParaRPr lang="en-US" dirty="0">
              <a:latin typeface="+mn-lt"/>
            </a:endParaRPr>
          </a:p>
        </p:txBody>
      </p:sp>
      <p:sp>
        <p:nvSpPr>
          <p:cNvPr id="5" name="Right Arrow 4"/>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welcome</a:t>
            </a:r>
            <a:endParaRPr lang="en-US" sz="2800" dirty="0"/>
          </a:p>
        </p:txBody>
      </p:sp>
      <p:sp>
        <p:nvSpPr>
          <p:cNvPr id="6" name="Right Arrow 5"/>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first 90 days</a:t>
            </a:r>
            <a:endParaRPr lang="en-US" sz="2800" dirty="0"/>
          </a:p>
        </p:txBody>
      </p:sp>
      <p:pic>
        <p:nvPicPr>
          <p:cNvPr id="9" name="Picture 2"/>
          <p:cNvPicPr>
            <a:picLocks noChangeAspect="1" noChangeArrowheads="1"/>
          </p:cNvPicPr>
          <p:nvPr/>
        </p:nvPicPr>
        <p:blipFill>
          <a:blip r:embed="rId3"/>
          <a:srcRect r="44504"/>
          <a:stretch>
            <a:fillRect/>
          </a:stretch>
        </p:blipFill>
        <p:spPr bwMode="auto">
          <a:xfrm>
            <a:off x="2892846" y="1748378"/>
            <a:ext cx="3334560" cy="3166407"/>
          </a:xfrm>
          <a:prstGeom prst="rect">
            <a:avLst/>
          </a:prstGeom>
          <a:noFill/>
          <a:ln w="9525">
            <a:noFill/>
            <a:miter lim="800000"/>
            <a:headEnd/>
            <a:tailEnd/>
          </a:ln>
        </p:spPr>
      </p:pic>
      <p:sp>
        <p:nvSpPr>
          <p:cNvPr id="8" name="TextBox 7"/>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overwhelmed, uncertain</a:t>
            </a:r>
            <a:endParaRPr lang="en-US" sz="2400" dirty="0">
              <a:latin typeface="+mn-lt"/>
            </a:endParaRPr>
          </a:p>
        </p:txBody>
      </p:sp>
    </p:spTree>
    <p:extLst>
      <p:ext uri="{BB962C8B-B14F-4D97-AF65-F5344CB8AC3E}">
        <p14:creationId xmlns:p14="http://schemas.microsoft.com/office/powerpoint/2010/main" val="12802354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7476" y="-27092"/>
            <a:ext cx="2556677" cy="623312"/>
          </a:xfrm>
          <a:prstGeom prst="rect">
            <a:avLst/>
          </a:prstGeom>
          <a:noFill/>
        </p:spPr>
        <p:txBody>
          <a:bodyPr wrap="square" lIns="68644" tIns="34322" rIns="68644" bIns="34322" rtlCol="0">
            <a:spAutoFit/>
          </a:bodyPr>
          <a:lstStyle/>
          <a:p>
            <a:endParaRPr lang="en-US" dirty="0">
              <a:latin typeface="+mn-lt"/>
            </a:endParaRPr>
          </a:p>
          <a:p>
            <a:endParaRPr lang="en-US" dirty="0">
              <a:latin typeface="+mn-lt"/>
            </a:endParaRPr>
          </a:p>
        </p:txBody>
      </p:sp>
      <p:sp>
        <p:nvSpPr>
          <p:cNvPr id="4" name="Text Placeholder 3"/>
          <p:cNvSpPr>
            <a:spLocks noGrp="1"/>
          </p:cNvSpPr>
          <p:nvPr>
            <p:ph type="body" sz="quarter" idx="13"/>
          </p:nvPr>
        </p:nvSpPr>
        <p:spPr/>
        <p:txBody>
          <a:bodyPr/>
          <a:lstStyle/>
          <a:p>
            <a:r>
              <a:rPr lang="en-US" dirty="0">
                <a:solidFill>
                  <a:schemeClr val="bg1">
                    <a:lumMod val="50000"/>
                  </a:schemeClr>
                </a:solidFill>
                <a:latin typeface="+mn-lt"/>
              </a:rPr>
              <a:t>Beyond Chaotic Bombardment – Enhancing the Client Experience through Information Design http://bit.ly/q72U0l</a:t>
            </a:r>
          </a:p>
          <a:p>
            <a:endParaRPr lang="en-US" dirty="0">
              <a:latin typeface="+mn-lt"/>
            </a:endParaRPr>
          </a:p>
        </p:txBody>
      </p:sp>
      <p:sp>
        <p:nvSpPr>
          <p:cNvPr id="5" name="Right Arrow 4"/>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enroll</a:t>
            </a:r>
            <a:endParaRPr lang="en-US" sz="2800" dirty="0"/>
          </a:p>
        </p:txBody>
      </p:sp>
      <p:sp>
        <p:nvSpPr>
          <p:cNvPr id="6" name="Right Arrow 5"/>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onboard</a:t>
            </a:r>
            <a:endParaRPr lang="en-US" sz="2800" dirty="0"/>
          </a:p>
        </p:txBody>
      </p:sp>
      <p:sp>
        <p:nvSpPr>
          <p:cNvPr id="7" name="TextBox 6"/>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empowered member</a:t>
            </a:r>
            <a:endParaRPr lang="en-US" sz="2400" dirty="0">
              <a:latin typeface="+mn-lt"/>
            </a:endParaRPr>
          </a:p>
        </p:txBody>
      </p:sp>
      <p:pic>
        <p:nvPicPr>
          <p:cNvPr id="10" name="Picture 2"/>
          <p:cNvPicPr>
            <a:picLocks noChangeAspect="1" noChangeArrowheads="1"/>
          </p:cNvPicPr>
          <p:nvPr/>
        </p:nvPicPr>
        <p:blipFill>
          <a:blip r:embed="rId3"/>
          <a:srcRect l="60107"/>
          <a:stretch>
            <a:fillRect/>
          </a:stretch>
        </p:blipFill>
        <p:spPr bwMode="auto">
          <a:xfrm>
            <a:off x="3362593" y="1757786"/>
            <a:ext cx="2395065" cy="3163824"/>
          </a:xfrm>
          <a:prstGeom prst="rect">
            <a:avLst/>
          </a:prstGeom>
          <a:noFill/>
          <a:ln w="9525">
            <a:noFill/>
            <a:miter lim="800000"/>
            <a:headEnd/>
            <a:tailEnd/>
          </a:ln>
        </p:spPr>
      </p:pic>
    </p:spTree>
    <p:extLst>
      <p:ext uri="{BB962C8B-B14F-4D97-AF65-F5344CB8AC3E}">
        <p14:creationId xmlns:p14="http://schemas.microsoft.com/office/powerpoint/2010/main" val="6675044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4" name="Text Placeholder 3"/>
          <p:cNvSpPr>
            <a:spLocks noGrp="1"/>
          </p:cNvSpPr>
          <p:nvPr>
            <p:ph type="body" sz="quarter" idx="13"/>
          </p:nvPr>
        </p:nvSpPr>
        <p:spPr/>
        <p:txBody>
          <a:bodyPr/>
          <a:lstStyle/>
          <a:p>
            <a:endParaRPr lang="en-US" dirty="0">
              <a:latin typeface="+mn-lt"/>
            </a:endParaRPr>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insights</a:t>
            </a:r>
            <a:endParaRPr lang="en-US" sz="2800" dirty="0"/>
          </a:p>
        </p:txBody>
      </p:sp>
      <p:sp>
        <p:nvSpPr>
          <p:cNvPr id="10" name="TextBox 9"/>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anxiety, overwhelmed</a:t>
            </a:r>
            <a:endParaRPr lang="en-US" sz="2400" dirty="0">
              <a:latin typeface="+mn-lt"/>
            </a:endParaRPr>
          </a:p>
        </p:txBody>
      </p:sp>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01" t="-6896" r="57709" b="82094"/>
          <a:stretch/>
        </p:blipFill>
        <p:spPr bwMode="auto">
          <a:xfrm>
            <a:off x="2238499" y="261258"/>
            <a:ext cx="4215741" cy="1339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sign up</a:t>
            </a:r>
            <a:endParaRPr lang="en-US" sz="2800" dirty="0"/>
          </a:p>
        </p:txBody>
      </p:sp>
    </p:spTree>
    <p:extLst>
      <p:ext uri="{BB962C8B-B14F-4D97-AF65-F5344CB8AC3E}">
        <p14:creationId xmlns:p14="http://schemas.microsoft.com/office/powerpoint/2010/main" val="5996317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Aaron Forth | Mint.com: Why Good User Experience and Design are </a:t>
            </a:r>
            <a:r>
              <a:rPr lang="en-US" dirty="0" smtClean="0"/>
              <a:t>Essential http</a:t>
            </a:r>
            <a:r>
              <a:rPr lang="en-US" dirty="0"/>
              <a:t>://bit.ly/p0cmB7</a:t>
            </a:r>
          </a:p>
        </p:txBody>
      </p:sp>
      <p:sp>
        <p:nvSpPr>
          <p:cNvPr id="11" name="TextBox 10"/>
          <p:cNvSpPr txBox="1"/>
          <p:nvPr/>
        </p:nvSpPr>
        <p:spPr>
          <a:xfrm>
            <a:off x="1545021" y="5809143"/>
            <a:ext cx="5833241" cy="830983"/>
          </a:xfrm>
          <a:prstGeom prst="rect">
            <a:avLst/>
          </a:prstGeom>
          <a:noFill/>
        </p:spPr>
        <p:txBody>
          <a:bodyPr wrap="square" lIns="91427" tIns="45713" rIns="91427" bIns="45713" rtlCol="0">
            <a:spAutoFit/>
          </a:bodyPr>
          <a:lstStyle/>
          <a:p>
            <a:pPr algn="ctr"/>
            <a:r>
              <a:rPr lang="en-US" sz="2400" dirty="0">
                <a:latin typeface="+mn-lt"/>
              </a:rPr>
              <a:t>hope, loyalty, </a:t>
            </a:r>
          </a:p>
          <a:p>
            <a:pPr algn="ctr"/>
            <a:r>
              <a:rPr lang="en-US" sz="2400" dirty="0" smtClean="0">
                <a:latin typeface="+mn-lt"/>
              </a:rPr>
              <a:t>moments </a:t>
            </a:r>
            <a:r>
              <a:rPr lang="en-US" sz="2400" dirty="0">
                <a:latin typeface="+mn-lt"/>
              </a:rPr>
              <a:t>of </a:t>
            </a:r>
            <a:r>
              <a:rPr lang="en-US" sz="2400" dirty="0" smtClean="0">
                <a:latin typeface="+mn-lt"/>
              </a:rPr>
              <a:t>self-realization that change behavior</a:t>
            </a:r>
            <a:endParaRPr lang="en-US" sz="2400" dirty="0">
              <a:latin typeface="+mn-lt"/>
            </a:endParaRPr>
          </a:p>
        </p:txBody>
      </p:sp>
      <p:sp>
        <p:nvSpPr>
          <p:cNvPr id="12" name="Right Arrow 11"/>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sign up</a:t>
            </a:r>
            <a:endParaRPr lang="en-US" sz="2800" dirty="0"/>
          </a:p>
        </p:txBody>
      </p:sp>
      <p:sp>
        <p:nvSpPr>
          <p:cNvPr id="13" name="Right Arrow 12"/>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insights</a:t>
            </a:r>
            <a:endParaRPr lang="en-US" sz="2800" dirty="0"/>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366" y="1895475"/>
            <a:ext cx="51435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9491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11" name="TextBox 10"/>
          <p:cNvSpPr txBox="1"/>
          <p:nvPr/>
        </p:nvSpPr>
        <p:spPr>
          <a:xfrm>
            <a:off x="2125684" y="5809143"/>
            <a:ext cx="4405746" cy="830983"/>
          </a:xfrm>
          <a:prstGeom prst="rect">
            <a:avLst/>
          </a:prstGeom>
          <a:noFill/>
        </p:spPr>
        <p:txBody>
          <a:bodyPr wrap="square" lIns="91427" tIns="45713" rIns="91427" bIns="45713" rtlCol="0">
            <a:spAutoFit/>
          </a:bodyPr>
          <a:lstStyle/>
          <a:p>
            <a:pPr algn="ctr"/>
            <a:r>
              <a:rPr lang="en-US" sz="2400" dirty="0" smtClean="0">
                <a:latin typeface="+mn-lt"/>
              </a:rPr>
              <a:t>instant understanding while shopping of where at financially</a:t>
            </a:r>
            <a:endParaRPr lang="en-US" sz="2400" dirty="0">
              <a:latin typeface="+mn-lt"/>
            </a:endParaRPr>
          </a:p>
        </p:txBody>
      </p:sp>
      <p:sp>
        <p:nvSpPr>
          <p:cNvPr id="12" name="Right Arrow 11"/>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insights</a:t>
            </a:r>
            <a:endParaRPr lang="en-US" sz="2800" dirty="0"/>
          </a:p>
        </p:txBody>
      </p:sp>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58" y="1311551"/>
            <a:ext cx="2647521" cy="380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416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233488"/>
            <a:ext cx="7046913"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3"/>
          </p:nvPr>
        </p:nvSpPr>
        <p:spPr/>
        <p:txBody>
          <a:bodyPr/>
          <a:lstStyle/>
          <a:p>
            <a:r>
              <a:rPr lang="en-US" dirty="0"/>
              <a:t>Winning the Zero Moment of Truth, Google http://bit.ly/oGcJPC</a:t>
            </a:r>
          </a:p>
          <a:p>
            <a:endParaRPr lang="en-US" dirty="0"/>
          </a:p>
        </p:txBody>
      </p:sp>
    </p:spTree>
    <p:extLst>
      <p:ext uri="{BB962C8B-B14F-4D97-AF65-F5344CB8AC3E}">
        <p14:creationId xmlns:p14="http://schemas.microsoft.com/office/powerpoint/2010/main" val="6817250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1814513"/>
            <a:ext cx="6751637"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63456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35645" y="1176523"/>
            <a:ext cx="4572000" cy="457200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sp>
        <p:nvSpPr>
          <p:cNvPr id="5" name="Oval 4"/>
          <p:cNvSpPr/>
          <p:nvPr/>
        </p:nvSpPr>
        <p:spPr>
          <a:xfrm>
            <a:off x="5988297" y="3543356"/>
            <a:ext cx="457200" cy="457200"/>
          </a:xfrm>
          <a:prstGeom prst="ellipse">
            <a:avLst/>
          </a:prstGeom>
          <a:solidFill>
            <a:schemeClr val="bg1"/>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Curved Connector 5"/>
          <p:cNvCxnSpPr/>
          <p:nvPr/>
        </p:nvCxnSpPr>
        <p:spPr>
          <a:xfrm rot="16200000" flipV="1">
            <a:off x="6227274" y="4058222"/>
            <a:ext cx="1281242" cy="844795"/>
          </a:xfrm>
          <a:prstGeom prst="curvedConnector2">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7" name="Curved Connector 6"/>
          <p:cNvCxnSpPr/>
          <p:nvPr/>
        </p:nvCxnSpPr>
        <p:spPr>
          <a:xfrm rot="10800000" flipV="1">
            <a:off x="5347880" y="874898"/>
            <a:ext cx="837268" cy="916643"/>
          </a:xfrm>
          <a:prstGeom prst="curvedConnector2">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12352" y="686888"/>
            <a:ext cx="2628818" cy="369332"/>
          </a:xfrm>
          <a:prstGeom prst="rect">
            <a:avLst/>
          </a:prstGeom>
          <a:noFill/>
        </p:spPr>
        <p:txBody>
          <a:bodyPr wrap="square" rtlCol="0">
            <a:spAutoFit/>
          </a:bodyPr>
          <a:lstStyle/>
          <a:p>
            <a:r>
              <a:rPr lang="en-US" dirty="0" smtClean="0">
                <a:solidFill>
                  <a:srgbClr val="C00000"/>
                </a:solidFill>
                <a:latin typeface="+mn-lt"/>
              </a:rPr>
              <a:t>our emotional brain (95%)</a:t>
            </a:r>
            <a:endParaRPr lang="en-US" dirty="0">
              <a:solidFill>
                <a:srgbClr val="C00000"/>
              </a:solidFill>
              <a:latin typeface="+mn-lt"/>
            </a:endParaRPr>
          </a:p>
        </p:txBody>
      </p:sp>
      <p:sp>
        <p:nvSpPr>
          <p:cNvPr id="9" name="TextBox 8"/>
          <p:cNvSpPr txBox="1"/>
          <p:nvPr/>
        </p:nvSpPr>
        <p:spPr>
          <a:xfrm>
            <a:off x="6628309" y="5121241"/>
            <a:ext cx="2408111" cy="369332"/>
          </a:xfrm>
          <a:prstGeom prst="rect">
            <a:avLst/>
          </a:prstGeom>
          <a:noFill/>
        </p:spPr>
        <p:txBody>
          <a:bodyPr wrap="square" rtlCol="0">
            <a:spAutoFit/>
          </a:bodyPr>
          <a:lstStyle/>
          <a:p>
            <a:r>
              <a:rPr lang="en-US" dirty="0" smtClean="0">
                <a:solidFill>
                  <a:schemeClr val="accent1"/>
                </a:solidFill>
                <a:latin typeface="+mn-lt"/>
              </a:rPr>
              <a:t>our rational brain</a:t>
            </a:r>
            <a:endParaRPr lang="en-US" dirty="0">
              <a:solidFill>
                <a:schemeClr val="accent1"/>
              </a:solidFill>
              <a:latin typeface="+mn-lt"/>
            </a:endParaRPr>
          </a:p>
        </p:txBody>
      </p:sp>
      <p:sp>
        <p:nvSpPr>
          <p:cNvPr id="2" name="Title 1"/>
          <p:cNvSpPr>
            <a:spLocks noGrp="1"/>
          </p:cNvSpPr>
          <p:nvPr>
            <p:ph type="title" idx="4294967295"/>
          </p:nvPr>
        </p:nvSpPr>
        <p:spPr>
          <a:xfrm>
            <a:off x="191427" y="225425"/>
            <a:ext cx="3987800" cy="1143000"/>
          </a:xfrm>
        </p:spPr>
        <p:txBody>
          <a:bodyPr/>
          <a:lstStyle/>
          <a:p>
            <a:r>
              <a:rPr lang="en-US" dirty="0" smtClean="0"/>
              <a:t>Consciously </a:t>
            </a:r>
            <a:r>
              <a:rPr lang="en-US" dirty="0"/>
              <a:t>and unconsciously filter clues and organize them into </a:t>
            </a:r>
            <a:r>
              <a:rPr lang="en-US" dirty="0" smtClean="0"/>
              <a:t>rational</a:t>
            </a:r>
            <a:r>
              <a:rPr lang="en-US" dirty="0"/>
              <a:t/>
            </a:r>
            <a:br>
              <a:rPr lang="en-US" dirty="0"/>
            </a:br>
            <a:endParaRPr lang="en-US" dirty="0"/>
          </a:p>
        </p:txBody>
      </p:sp>
      <p:sp>
        <p:nvSpPr>
          <p:cNvPr id="10" name="Rectangle 9"/>
          <p:cNvSpPr/>
          <p:nvPr/>
        </p:nvSpPr>
        <p:spPr>
          <a:xfrm>
            <a:off x="191427" y="4396240"/>
            <a:ext cx="3145539" cy="1569660"/>
          </a:xfrm>
          <a:prstGeom prst="rect">
            <a:avLst/>
          </a:prstGeom>
        </p:spPr>
        <p:txBody>
          <a:bodyPr wrap="square">
            <a:spAutoFit/>
          </a:bodyPr>
          <a:lstStyle/>
          <a:p>
            <a:r>
              <a:rPr lang="en-US" sz="4800" dirty="0">
                <a:solidFill>
                  <a:schemeClr val="accent1"/>
                </a:solidFill>
                <a:latin typeface="+mn-lt"/>
              </a:rPr>
              <a:t>and </a:t>
            </a:r>
            <a:r>
              <a:rPr lang="en-US" sz="4800" dirty="0" smtClean="0">
                <a:solidFill>
                  <a:srgbClr val="C00000"/>
                </a:solidFill>
                <a:latin typeface="+mn-lt"/>
              </a:rPr>
              <a:t>emotional</a:t>
            </a:r>
            <a:endParaRPr lang="en-US" sz="4800" dirty="0">
              <a:solidFill>
                <a:srgbClr val="C00000"/>
              </a:solidFill>
              <a:latin typeface="+mn-lt"/>
            </a:endParaRPr>
          </a:p>
        </p:txBody>
      </p:sp>
      <p:sp>
        <p:nvSpPr>
          <p:cNvPr id="11" name="Rectangle 10"/>
          <p:cNvSpPr/>
          <p:nvPr/>
        </p:nvSpPr>
        <p:spPr>
          <a:xfrm>
            <a:off x="191427" y="5773787"/>
            <a:ext cx="2879314" cy="830997"/>
          </a:xfrm>
          <a:prstGeom prst="rect">
            <a:avLst/>
          </a:prstGeom>
        </p:spPr>
        <p:txBody>
          <a:bodyPr wrap="none">
            <a:spAutoFit/>
          </a:bodyPr>
          <a:lstStyle/>
          <a:p>
            <a:r>
              <a:rPr lang="en-US" sz="4800" dirty="0">
                <a:solidFill>
                  <a:schemeClr val="accent1"/>
                </a:solidFill>
                <a:latin typeface="+mn-lt"/>
              </a:rPr>
              <a:t>impressions</a:t>
            </a:r>
            <a:endParaRPr lang="en-US" sz="4800" dirty="0">
              <a:latin typeface="+mn-lt"/>
            </a:endParaRPr>
          </a:p>
        </p:txBody>
      </p:sp>
    </p:spTree>
    <p:extLst>
      <p:ext uri="{BB962C8B-B14F-4D97-AF65-F5344CB8AC3E}">
        <p14:creationId xmlns:p14="http://schemas.microsoft.com/office/powerpoint/2010/main" val="172806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424" y="2097106"/>
            <a:ext cx="5783282" cy="280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6428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774" y="1318161"/>
            <a:ext cx="6856990" cy="4632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3587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0011"/>
          <a:stretch/>
        </p:blipFill>
        <p:spPr bwMode="auto">
          <a:xfrm>
            <a:off x="6280820" y="2621034"/>
            <a:ext cx="2664373" cy="867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3"/>
          </p:nvPr>
        </p:nvSpPr>
        <p:spPr>
          <a:xfrm>
            <a:off x="0" y="6578600"/>
            <a:ext cx="9144000" cy="258763"/>
          </a:xfrm>
        </p:spPr>
        <p:txBody>
          <a:bodyPr/>
          <a:lstStyle/>
          <a:p>
            <a:endParaRPr lang="en-US" dirty="0">
              <a:solidFill>
                <a:schemeClr val="bg1">
                  <a:lumMod val="50000"/>
                </a:schemeClr>
              </a:solidFill>
            </a:endParaRPr>
          </a:p>
          <a:p>
            <a:endParaRPr lang="en-US" dirty="0"/>
          </a:p>
        </p:txBody>
      </p:sp>
      <p:sp>
        <p:nvSpPr>
          <p:cNvPr id="6" name="Right Arrow 5"/>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become aware</a:t>
            </a:r>
            <a:endParaRPr lang="en-US" sz="2800" dirty="0"/>
          </a:p>
        </p:txBody>
      </p:sp>
      <p:sp>
        <p:nvSpPr>
          <p:cNvPr id="7" name="Right Arrow 6"/>
          <p:cNvSpPr/>
          <p:nvPr/>
        </p:nvSpPr>
        <p:spPr>
          <a:xfrm>
            <a:off x="4683587"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376" y="2358112"/>
            <a:ext cx="2566668" cy="1393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672" y="4527512"/>
            <a:ext cx="3638148" cy="17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3423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nake and ladder game @ the 'old ford factory' by Vickuik."/>
          <p:cNvPicPr>
            <a:picLocks noChangeAspect="1" noChangeArrowheads="1"/>
          </p:cNvPicPr>
          <p:nvPr/>
        </p:nvPicPr>
        <p:blipFill>
          <a:blip r:embed="rId3" cstate="print"/>
          <a:srcRect/>
          <a:stretch>
            <a:fillRect/>
          </a:stretch>
        </p:blipFill>
        <p:spPr bwMode="auto">
          <a:xfrm>
            <a:off x="0" y="0"/>
            <a:ext cx="10296525"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a:lstStyle/>
          <a:p>
            <a:r>
              <a:rPr lang="en-US" dirty="0" smtClean="0">
                <a:solidFill>
                  <a:schemeClr val="bg1"/>
                </a:solidFill>
              </a:rPr>
              <a:t>Snake and ladders, desires and needs http</a:t>
            </a:r>
            <a:r>
              <a:rPr lang="en-US" dirty="0">
                <a:solidFill>
                  <a:schemeClr val="bg1"/>
                </a:solidFill>
              </a:rPr>
              <a:t>://bit.ly/oMIzxO</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5" y="329105"/>
            <a:ext cx="4095121" cy="2461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688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5" name="TextBox 4"/>
          <p:cNvSpPr txBox="1"/>
          <p:nvPr/>
        </p:nvSpPr>
        <p:spPr>
          <a:xfrm>
            <a:off x="0" y="2683835"/>
            <a:ext cx="9144000" cy="3354765"/>
          </a:xfrm>
          <a:prstGeom prst="rect">
            <a:avLst/>
          </a:prstGeom>
          <a:noFill/>
        </p:spPr>
        <p:txBody>
          <a:bodyPr wrap="square" rtlCol="0">
            <a:spAutoFit/>
          </a:bodyPr>
          <a:lstStyle/>
          <a:p>
            <a:pPr algn="r"/>
            <a:r>
              <a:rPr lang="en-US" sz="8000" dirty="0" smtClean="0">
                <a:latin typeface="+mn-lt"/>
              </a:rPr>
              <a:t>write the new journey</a:t>
            </a:r>
          </a:p>
          <a:p>
            <a:pPr algn="r"/>
            <a:r>
              <a:rPr lang="en-US" sz="4400" dirty="0" smtClean="0">
                <a:latin typeface="+mn-lt"/>
              </a:rPr>
              <a:t>orchestrate </a:t>
            </a:r>
            <a:r>
              <a:rPr lang="en-US" sz="4400" dirty="0">
                <a:latin typeface="+mn-lt"/>
              </a:rPr>
              <a:t>a series of clues designed to provoke positive emotional </a:t>
            </a:r>
            <a:r>
              <a:rPr lang="en-US" sz="4400" dirty="0" smtClean="0">
                <a:latin typeface="+mn-lt"/>
              </a:rPr>
              <a:t>reactions and lever persona to next stage of journey</a:t>
            </a:r>
            <a:endParaRPr lang="en-US" sz="4400" dirty="0">
              <a:latin typeface="+mn-lt"/>
            </a:endParaRPr>
          </a:p>
        </p:txBody>
      </p:sp>
    </p:spTree>
    <p:extLst>
      <p:ext uri="{BB962C8B-B14F-4D97-AF65-F5344CB8AC3E}">
        <p14:creationId xmlns:p14="http://schemas.microsoft.com/office/powerpoint/2010/main" val="21160682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286000" y="0"/>
            <a:ext cx="4572000" cy="4572000"/>
          </a:xfrm>
          <a:prstGeom prst="ellipse">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5" name="Rectangle 4"/>
          <p:cNvSpPr/>
          <p:nvPr/>
        </p:nvSpPr>
        <p:spPr>
          <a:xfrm>
            <a:off x="583432" y="539969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5400" dirty="0">
              <a:latin typeface="HelveticaNeueLT Std Lt Cn" pitchFamily="34" charset="0"/>
            </a:endParaRPr>
          </a:p>
        </p:txBody>
      </p:sp>
      <p:sp>
        <p:nvSpPr>
          <p:cNvPr id="8" name="Rectangle 7"/>
          <p:cNvSpPr/>
          <p:nvPr/>
        </p:nvSpPr>
        <p:spPr>
          <a:xfrm>
            <a:off x="583432" y="1600200"/>
            <a:ext cx="893894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a:t>what’s the impact </a:t>
            </a:r>
            <a:r>
              <a:rPr lang="en-US" sz="8000" dirty="0" smtClean="0"/>
              <a:t>of experience</a:t>
            </a:r>
            <a:r>
              <a:rPr lang="en-US" sz="8000" dirty="0"/>
              <a:t>?</a:t>
            </a:r>
          </a:p>
          <a:p>
            <a:endParaRPr lang="en-US" sz="8000" dirty="0"/>
          </a:p>
        </p:txBody>
      </p:sp>
    </p:spTree>
    <p:extLst>
      <p:ext uri="{BB962C8B-B14F-4D97-AF65-F5344CB8AC3E}">
        <p14:creationId xmlns:p14="http://schemas.microsoft.com/office/powerpoint/2010/main" val="16661994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3" name="Picture 3" descr="Picture 911">
            <a:hlinkClick r:id="rId3"/>
          </p:cNvPr>
          <p:cNvPicPr>
            <a:picLocks noChangeAspect="1" noChangeArrowheads="1"/>
          </p:cNvPicPr>
          <p:nvPr/>
        </p:nvPicPr>
        <p:blipFill>
          <a:blip r:embed="rId4"/>
          <a:srcRect t="15221"/>
          <a:stretch>
            <a:fillRect/>
          </a:stretch>
        </p:blipFill>
        <p:spPr bwMode="auto">
          <a:xfrm>
            <a:off x="178130" y="464049"/>
            <a:ext cx="8752114" cy="6393951"/>
          </a:xfrm>
          <a:prstGeom prst="rect">
            <a:avLst/>
          </a:prstGeom>
          <a:noFill/>
        </p:spPr>
      </p:pic>
    </p:spTree>
    <p:extLst>
      <p:ext uri="{BB962C8B-B14F-4D97-AF65-F5344CB8AC3E}">
        <p14:creationId xmlns:p14="http://schemas.microsoft.com/office/powerpoint/2010/main" val="389153100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Talking with Bill Thomas http</a:t>
            </a:r>
            <a:r>
              <a:rPr lang="en-US" dirty="0"/>
              <a:t>://bit.ly/pNyyFC</a:t>
            </a:r>
          </a:p>
        </p:txBody>
      </p:sp>
      <p:sp>
        <p:nvSpPr>
          <p:cNvPr id="3" name="Oval 2"/>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rPr>
              <a:t>elder</a:t>
            </a:r>
            <a:endParaRPr lang="en-US" sz="2700" dirty="0">
              <a:solidFill>
                <a:schemeClr val="accent1"/>
              </a:solidFill>
            </a:endParaRPr>
          </a:p>
        </p:txBody>
      </p:sp>
      <p:sp>
        <p:nvSpPr>
          <p:cNvPr id="4" name="Rectangle 3"/>
          <p:cNvSpPr/>
          <p:nvPr/>
        </p:nvSpPr>
        <p:spPr>
          <a:xfrm>
            <a:off x="1040524" y="4711684"/>
            <a:ext cx="7425559" cy="1569660"/>
          </a:xfrm>
          <a:prstGeom prst="rect">
            <a:avLst/>
          </a:prstGeom>
        </p:spPr>
        <p:txBody>
          <a:bodyPr wrap="square">
            <a:spAutoFit/>
          </a:bodyPr>
          <a:lstStyle/>
          <a:p>
            <a:pPr algn="r"/>
            <a:r>
              <a:rPr lang="en-US" sz="3200" dirty="0" smtClean="0">
                <a:latin typeface="+mn-lt"/>
              </a:rPr>
              <a:t>50% reduction </a:t>
            </a:r>
            <a:r>
              <a:rPr lang="en-US" sz="3200" dirty="0">
                <a:latin typeface="+mn-lt"/>
              </a:rPr>
              <a:t>in </a:t>
            </a:r>
            <a:r>
              <a:rPr lang="en-US" sz="3200" dirty="0" smtClean="0">
                <a:latin typeface="+mn-lt"/>
              </a:rPr>
              <a:t>infections</a:t>
            </a:r>
          </a:p>
          <a:p>
            <a:pPr algn="r"/>
            <a:r>
              <a:rPr lang="en-US" sz="3200" dirty="0" smtClean="0">
                <a:latin typeface="+mn-lt"/>
              </a:rPr>
              <a:t>71% drop </a:t>
            </a:r>
            <a:r>
              <a:rPr lang="en-US" sz="3200" dirty="0">
                <a:latin typeface="+mn-lt"/>
              </a:rPr>
              <a:t>in daily prescription-drug </a:t>
            </a:r>
            <a:r>
              <a:rPr lang="en-US" sz="3200" dirty="0" smtClean="0">
                <a:latin typeface="+mn-lt"/>
              </a:rPr>
              <a:t>costs</a:t>
            </a:r>
          </a:p>
          <a:p>
            <a:pPr algn="r"/>
            <a:r>
              <a:rPr lang="en-US" sz="3200" dirty="0" smtClean="0">
                <a:latin typeface="+mn-lt"/>
              </a:rPr>
              <a:t>26% </a:t>
            </a:r>
            <a:r>
              <a:rPr lang="en-US" sz="3200" dirty="0">
                <a:latin typeface="+mn-lt"/>
              </a:rPr>
              <a:t>lower turnover </a:t>
            </a:r>
            <a:r>
              <a:rPr lang="en-US" sz="3200" dirty="0" smtClean="0">
                <a:latin typeface="+mn-lt"/>
              </a:rPr>
              <a:t>in nurses</a:t>
            </a:r>
            <a:r>
              <a:rPr lang="en-US" sz="3200" dirty="0">
                <a:latin typeface="+mn-lt"/>
              </a:rPr>
              <a:t>’ </a:t>
            </a:r>
            <a:r>
              <a:rPr lang="en-US" sz="3200" dirty="0" smtClean="0">
                <a:latin typeface="+mn-lt"/>
              </a:rPr>
              <a:t>aides</a:t>
            </a:r>
            <a:endParaRPr lang="en-US" sz="3200" dirty="0">
              <a:latin typeface="+mn-lt"/>
            </a:endParaRPr>
          </a:p>
        </p:txBody>
      </p:sp>
    </p:spTree>
    <p:extLst>
      <p:ext uri="{BB962C8B-B14F-4D97-AF65-F5344CB8AC3E}">
        <p14:creationId xmlns:p14="http://schemas.microsoft.com/office/powerpoint/2010/main" val="67325745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641" y="3947767"/>
            <a:ext cx="4425810" cy="2300694"/>
          </a:xfrm>
          <a:prstGeom prst="rect">
            <a:avLst/>
          </a:prstGeom>
        </p:spPr>
        <p:txBody>
          <a:bodyPr wrap="square" lIns="68644" tIns="34322" rIns="68644" bIns="34322">
            <a:spAutoFit/>
          </a:bodyPr>
          <a:lstStyle/>
          <a:p>
            <a:r>
              <a:rPr lang="en-US" sz="2800" dirty="0">
                <a:latin typeface="+mn-lt"/>
              </a:rPr>
              <a:t>instructed </a:t>
            </a:r>
            <a:r>
              <a:rPr lang="en-US" sz="2800" dirty="0" smtClean="0">
                <a:latin typeface="+mn-lt"/>
              </a:rPr>
              <a:t>analysts to </a:t>
            </a:r>
            <a:r>
              <a:rPr lang="en-US" sz="2800" dirty="0">
                <a:latin typeface="+mn-lt"/>
              </a:rPr>
              <a:t>call the people seeking disability benefits and interview them for a half-hour to learn more about them… </a:t>
            </a:r>
          </a:p>
          <a:p>
            <a:endParaRPr lang="en-US" dirty="0" smtClean="0">
              <a:latin typeface="+mn-lt"/>
            </a:endParaRPr>
          </a:p>
          <a:p>
            <a:r>
              <a:rPr lang="en-US" sz="1500" dirty="0">
                <a:latin typeface="+mn-lt"/>
              </a:rPr>
              <a:t>Leslie McMillan, Industrial Alliance</a:t>
            </a:r>
          </a:p>
        </p:txBody>
      </p:sp>
      <p:sp>
        <p:nvSpPr>
          <p:cNvPr id="4" name="Oval 3"/>
          <p:cNvSpPr/>
          <p:nvPr/>
        </p:nvSpPr>
        <p:spPr>
          <a:xfrm>
            <a:off x="1045143"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a:solidFill>
                  <a:schemeClr val="accent1"/>
                </a:solidFill>
              </a:rPr>
              <a:t>complainant</a:t>
            </a:r>
          </a:p>
        </p:txBody>
      </p:sp>
      <p:sp>
        <p:nvSpPr>
          <p:cNvPr id="5" name="Oval 4"/>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a:solidFill>
                  <a:schemeClr val="accent1"/>
                </a:solidFill>
              </a:rPr>
              <a:t>person with a story, wanting to move on with their life</a:t>
            </a:r>
          </a:p>
        </p:txBody>
      </p:sp>
      <p:sp>
        <p:nvSpPr>
          <p:cNvPr id="6" name="Rectangle 5"/>
          <p:cNvSpPr/>
          <p:nvPr/>
        </p:nvSpPr>
        <p:spPr>
          <a:xfrm>
            <a:off x="4974159" y="3947767"/>
            <a:ext cx="4169841" cy="2531527"/>
          </a:xfrm>
          <a:prstGeom prst="rect">
            <a:avLst/>
          </a:prstGeom>
        </p:spPr>
        <p:txBody>
          <a:bodyPr wrap="square" lIns="68644" tIns="34322" rIns="68644" bIns="34322">
            <a:spAutoFit/>
          </a:bodyPr>
          <a:lstStyle/>
          <a:p>
            <a:pPr marL="343220" indent="-343220">
              <a:buFont typeface="Arial" pitchFamily="34" charset="0"/>
              <a:buChar char="•"/>
            </a:pPr>
            <a:r>
              <a:rPr lang="en-US" sz="2000" dirty="0">
                <a:latin typeface="+mn-lt"/>
              </a:rPr>
              <a:t>80% drop in spending on independent medical evaluations</a:t>
            </a:r>
          </a:p>
          <a:p>
            <a:pPr marL="343220" indent="-343220">
              <a:buFont typeface="Arial" pitchFamily="34" charset="0"/>
              <a:buChar char="•"/>
            </a:pPr>
            <a:r>
              <a:rPr lang="en-US" sz="2000" dirty="0" smtClean="0">
                <a:latin typeface="+mn-lt"/>
              </a:rPr>
              <a:t>settlement </a:t>
            </a:r>
            <a:r>
              <a:rPr lang="en-US" sz="2000" dirty="0">
                <a:latin typeface="+mn-lt"/>
              </a:rPr>
              <a:t>time fell from 8 weeks to 4</a:t>
            </a:r>
          </a:p>
          <a:p>
            <a:pPr marL="343220" indent="-343220">
              <a:buFont typeface="Arial" pitchFamily="34" charset="0"/>
              <a:buChar char="•"/>
            </a:pPr>
            <a:r>
              <a:rPr lang="en-US" sz="2000" dirty="0">
                <a:latin typeface="+mn-lt"/>
              </a:rPr>
              <a:t>boosted revenue by marketing higher-value disability management products</a:t>
            </a:r>
          </a:p>
          <a:p>
            <a:pPr marL="343220" indent="-343220">
              <a:buFont typeface="Arial" pitchFamily="34" charset="0"/>
              <a:buChar char="•"/>
            </a:pPr>
            <a:r>
              <a:rPr lang="en-US" sz="2000" dirty="0">
                <a:latin typeface="+mn-lt"/>
              </a:rPr>
              <a:t>claims ending in litigation dropped from 12% to 7% </a:t>
            </a:r>
          </a:p>
          <a:p>
            <a:pPr marL="343220" indent="-343220">
              <a:buFont typeface="Arial" pitchFamily="34" charset="0"/>
              <a:buChar char="•"/>
            </a:pPr>
            <a:r>
              <a:rPr lang="en-US" sz="2000" dirty="0">
                <a:latin typeface="+mn-lt"/>
              </a:rPr>
              <a:t>employee satisfaction shot </a:t>
            </a:r>
            <a:r>
              <a:rPr lang="en-US" sz="2000" dirty="0" smtClean="0">
                <a:latin typeface="+mn-lt"/>
              </a:rPr>
              <a:t>up</a:t>
            </a:r>
            <a:endParaRPr lang="en-US" sz="2000" dirty="0">
              <a:latin typeface="+mn-lt"/>
            </a:endParaRPr>
          </a:p>
        </p:txBody>
      </p:sp>
      <p:sp>
        <p:nvSpPr>
          <p:cNvPr id="2" name="Rectangle 1"/>
          <p:cNvSpPr/>
          <p:nvPr/>
        </p:nvSpPr>
        <p:spPr>
          <a:xfrm>
            <a:off x="679686" y="2487635"/>
            <a:ext cx="1229824" cy="507831"/>
          </a:xfrm>
          <a:prstGeom prst="rect">
            <a:avLst/>
          </a:prstGeom>
        </p:spPr>
        <p:txBody>
          <a:bodyPr wrap="none">
            <a:spAutoFit/>
          </a:bodyPr>
          <a:lstStyle/>
          <a:p>
            <a:r>
              <a:rPr lang="en-US" sz="2700" dirty="0" smtClean="0">
                <a:solidFill>
                  <a:schemeClr val="accent1"/>
                </a:solidFill>
                <a:latin typeface="+mn-lt"/>
              </a:rPr>
              <a:t>contract</a:t>
            </a:r>
            <a:endParaRPr lang="en-US" sz="2700" dirty="0">
              <a:latin typeface="+mn-lt"/>
            </a:endParaRPr>
          </a:p>
        </p:txBody>
      </p:sp>
    </p:spTree>
    <p:extLst>
      <p:ext uri="{BB962C8B-B14F-4D97-AF65-F5344CB8AC3E}">
        <p14:creationId xmlns:p14="http://schemas.microsoft.com/office/powerpoint/2010/main" val="17906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www.unicheck.de/news/campus-news/10140---Unicheck-Special-2--Zinsen/centerColumn/00/image/Dagobert.gif"/>
          <p:cNvPicPr>
            <a:picLocks noChangeAspect="1" noChangeArrowheads="1"/>
          </p:cNvPicPr>
          <p:nvPr/>
        </p:nvPicPr>
        <p:blipFill>
          <a:blip r:embed="rId3" cstate="print"/>
          <a:srcRect/>
          <a:stretch>
            <a:fillRect/>
          </a:stretch>
        </p:blipFill>
        <p:spPr bwMode="auto">
          <a:xfrm>
            <a:off x="0" y="510639"/>
            <a:ext cx="11307763" cy="6858000"/>
          </a:xfrm>
          <a:prstGeom prst="rect">
            <a:avLst/>
          </a:prstGeom>
          <a:noFill/>
          <a:ln w="9525">
            <a:noFill/>
            <a:miter lim="800000"/>
            <a:headEnd/>
            <a:tailEnd/>
          </a:ln>
        </p:spPr>
      </p:pic>
      <p:sp>
        <p:nvSpPr>
          <p:cNvPr id="3" name="Text Placeholder 2"/>
          <p:cNvSpPr>
            <a:spLocks noGrp="1"/>
          </p:cNvSpPr>
          <p:nvPr>
            <p:ph type="body" sz="quarter" idx="13"/>
          </p:nvPr>
        </p:nvSpPr>
        <p:spPr/>
        <p:txBody>
          <a:bodyPr/>
          <a:lstStyle/>
          <a:p>
            <a:endParaRPr lang="en-US"/>
          </a:p>
        </p:txBody>
      </p:sp>
      <p:sp>
        <p:nvSpPr>
          <p:cNvPr id="5" name="Rectangle 4"/>
          <p:cNvSpPr/>
          <p:nvPr/>
        </p:nvSpPr>
        <p:spPr>
          <a:xfrm>
            <a:off x="0" y="0"/>
            <a:ext cx="9144000" cy="1446550"/>
          </a:xfrm>
          <a:prstGeom prst="rect">
            <a:avLst/>
          </a:prstGeom>
          <a:solidFill>
            <a:schemeClr val="tx1"/>
          </a:solidFill>
        </p:spPr>
        <p:txBody>
          <a:bodyPr wrap="square">
            <a:spAutoFit/>
          </a:bodyPr>
          <a:lstStyle/>
          <a:p>
            <a:r>
              <a:rPr lang="en-US" sz="4400" dirty="0" smtClean="0">
                <a:solidFill>
                  <a:schemeClr val="bg1">
                    <a:lumMod val="95000"/>
                  </a:schemeClr>
                </a:solidFill>
                <a:latin typeface="+mn-lt"/>
              </a:rPr>
              <a:t>economics is (now) about emotion and psychology </a:t>
            </a:r>
            <a:r>
              <a:rPr lang="en-US" sz="2000" dirty="0" smtClean="0">
                <a:solidFill>
                  <a:schemeClr val="bg1">
                    <a:lumMod val="95000"/>
                  </a:schemeClr>
                </a:solidFill>
                <a:latin typeface="+mn-lt"/>
              </a:rPr>
              <a:t>Robert </a:t>
            </a:r>
            <a:r>
              <a:rPr lang="en-US" sz="2000" dirty="0" err="1" smtClean="0">
                <a:solidFill>
                  <a:schemeClr val="bg1">
                    <a:lumMod val="95000"/>
                  </a:schemeClr>
                </a:solidFill>
                <a:latin typeface="+mn-lt"/>
              </a:rPr>
              <a:t>Shiller</a:t>
            </a:r>
            <a:r>
              <a:rPr lang="en-US" sz="2000" dirty="0" smtClean="0">
                <a:solidFill>
                  <a:schemeClr val="bg1">
                    <a:lumMod val="95000"/>
                  </a:schemeClr>
                </a:solidFill>
                <a:latin typeface="+mn-lt"/>
              </a:rPr>
              <a:t>, Professor of Economics, Yale University</a:t>
            </a:r>
          </a:p>
        </p:txBody>
      </p:sp>
    </p:spTree>
    <p:extLst>
      <p:ext uri="{BB962C8B-B14F-4D97-AF65-F5344CB8AC3E}">
        <p14:creationId xmlns:p14="http://schemas.microsoft.com/office/powerpoint/2010/main" val="1312280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027" y="475013"/>
            <a:ext cx="6300973" cy="638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4594" y="0"/>
            <a:ext cx="3194464" cy="5847755"/>
          </a:xfrm>
          <a:prstGeom prst="rect">
            <a:avLst/>
          </a:prstGeom>
          <a:solidFill>
            <a:schemeClr val="tx1"/>
          </a:solidFill>
        </p:spPr>
        <p:txBody>
          <a:bodyPr wrap="square">
            <a:spAutoFit/>
          </a:bodyPr>
          <a:lstStyle/>
          <a:p>
            <a:r>
              <a:rPr lang="en-US" sz="6600" dirty="0" smtClean="0">
                <a:solidFill>
                  <a:srgbClr val="FFC000"/>
                </a:solidFill>
                <a:latin typeface="+mn-lt"/>
              </a:rPr>
              <a:t>emotions</a:t>
            </a:r>
            <a:r>
              <a:rPr lang="en-US" sz="4400" dirty="0" smtClean="0">
                <a:solidFill>
                  <a:srgbClr val="FFC000"/>
                </a:solidFill>
                <a:latin typeface="+mn-lt"/>
              </a:rPr>
              <a:t> </a:t>
            </a:r>
            <a:r>
              <a:rPr lang="en-US" sz="4400" dirty="0">
                <a:solidFill>
                  <a:schemeClr val="bg1"/>
                </a:solidFill>
                <a:latin typeface="+mn-lt"/>
              </a:rPr>
              <a:t>influence what we remember, how we </a:t>
            </a:r>
            <a:r>
              <a:rPr lang="en-US" sz="4400" dirty="0" smtClean="0">
                <a:solidFill>
                  <a:schemeClr val="bg1"/>
                </a:solidFill>
                <a:latin typeface="+mn-lt"/>
              </a:rPr>
              <a:t>evaluate encounters,  </a:t>
            </a:r>
          </a:p>
          <a:p>
            <a:r>
              <a:rPr lang="en-US" sz="4400" dirty="0" smtClean="0">
                <a:solidFill>
                  <a:schemeClr val="bg1"/>
                </a:solidFill>
                <a:latin typeface="+mn-lt"/>
              </a:rPr>
              <a:t>&amp; our decisions</a:t>
            </a:r>
            <a:endParaRPr lang="en-US" sz="4400" dirty="0">
              <a:solidFill>
                <a:schemeClr val="bg1"/>
              </a:solidFill>
              <a:latin typeface="+mn-lt"/>
            </a:endParaRPr>
          </a:p>
        </p:txBody>
      </p:sp>
      <p:sp>
        <p:nvSpPr>
          <p:cNvPr id="2" name="Text Placeholder 1"/>
          <p:cNvSpPr>
            <a:spLocks noGrp="1"/>
          </p:cNvSpPr>
          <p:nvPr>
            <p:ph type="body" sz="quarter" idx="4294967295"/>
          </p:nvPr>
        </p:nvSpPr>
        <p:spPr>
          <a:xfrm>
            <a:off x="0" y="6578600"/>
            <a:ext cx="9144000" cy="258763"/>
          </a:xfrm>
        </p:spPr>
        <p:txBody>
          <a:bodyPr/>
          <a:lstStyle/>
          <a:p>
            <a:pPr marL="0" indent="0" algn="r">
              <a:buNone/>
            </a:pPr>
            <a:r>
              <a:rPr lang="en-US" sz="1400" dirty="0" smtClean="0">
                <a:solidFill>
                  <a:schemeClr val="bg1">
                    <a:lumMod val="75000"/>
                  </a:schemeClr>
                </a:solidFill>
              </a:rPr>
              <a:t>Designing the Soft Side of Customer Service, MIT Sloan http</a:t>
            </a:r>
            <a:r>
              <a:rPr lang="en-US" sz="1400" dirty="0">
                <a:solidFill>
                  <a:schemeClr val="bg1">
                    <a:lumMod val="75000"/>
                  </a:schemeClr>
                </a:solidFill>
              </a:rPr>
              <a:t>://</a:t>
            </a:r>
            <a:r>
              <a:rPr lang="en-US" sz="1400" dirty="0" smtClean="0">
                <a:solidFill>
                  <a:schemeClr val="bg1">
                    <a:lumMod val="75000"/>
                  </a:schemeClr>
                </a:solidFill>
              </a:rPr>
              <a:t>bit.ly/oYEQIX</a:t>
            </a:r>
            <a:endParaRPr lang="en-US" sz="1400" dirty="0">
              <a:solidFill>
                <a:schemeClr val="bg1">
                  <a:lumMod val="75000"/>
                </a:schemeClr>
              </a:solidFill>
            </a:endParaRPr>
          </a:p>
        </p:txBody>
      </p:sp>
    </p:spTree>
    <p:extLst>
      <p:ext uri="{BB962C8B-B14F-4D97-AF65-F5344CB8AC3E}">
        <p14:creationId xmlns:p14="http://schemas.microsoft.com/office/powerpoint/2010/main" val="35294791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 y="0"/>
            <a:ext cx="914449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13"/>
          </p:nvPr>
        </p:nvSpPr>
        <p:spPr>
          <a:xfrm>
            <a:off x="0" y="6451950"/>
            <a:ext cx="9144000" cy="258763"/>
          </a:xfrm>
        </p:spPr>
        <p:txBody>
          <a:bodyPr/>
          <a:lstStyle/>
          <a:p>
            <a:r>
              <a:rPr lang="en-US" dirty="0"/>
              <a:t>Branding in 2009, Part 2 Loyalty </a:t>
            </a:r>
            <a:r>
              <a:rPr lang="en-US" dirty="0" err="1"/>
              <a:t>Helge</a:t>
            </a:r>
            <a:r>
              <a:rPr lang="en-US" dirty="0"/>
              <a:t> </a:t>
            </a:r>
            <a:r>
              <a:rPr lang="en-US" dirty="0" err="1"/>
              <a:t>Tenno</a:t>
            </a:r>
            <a:r>
              <a:rPr lang="en-US" dirty="0"/>
              <a:t> http://</a:t>
            </a:r>
            <a:r>
              <a:rPr lang="en-US" dirty="0" smtClean="0"/>
              <a:t>bit.ly/qAm2Dg</a:t>
            </a:r>
            <a:endParaRPr lang="en-US" dirty="0"/>
          </a:p>
        </p:txBody>
      </p:sp>
    </p:spTree>
    <p:extLst>
      <p:ext uri="{BB962C8B-B14F-4D97-AF65-F5344CB8AC3E}">
        <p14:creationId xmlns:p14="http://schemas.microsoft.com/office/powerpoint/2010/main" val="4621312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49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3"/>
          </p:nvPr>
        </p:nvSpPr>
        <p:spPr/>
        <p:txBody>
          <a:bodyPr/>
          <a:lstStyle/>
          <a:p>
            <a:r>
              <a:rPr lang="en-US" dirty="0"/>
              <a:t>Branding in 2009, Part 2 Loyalty </a:t>
            </a:r>
            <a:r>
              <a:rPr lang="en-US" dirty="0" err="1"/>
              <a:t>Helge</a:t>
            </a:r>
            <a:r>
              <a:rPr lang="en-US" dirty="0"/>
              <a:t> </a:t>
            </a:r>
            <a:r>
              <a:rPr lang="en-US" dirty="0" err="1"/>
              <a:t>Tenno</a:t>
            </a:r>
            <a:r>
              <a:rPr lang="en-US" dirty="0"/>
              <a:t> http://bit.ly/qAm2Dg</a:t>
            </a:r>
          </a:p>
          <a:p>
            <a:endParaRPr lang="en-US" dirty="0"/>
          </a:p>
        </p:txBody>
      </p:sp>
    </p:spTree>
    <p:extLst>
      <p:ext uri="{BB962C8B-B14F-4D97-AF65-F5344CB8AC3E}">
        <p14:creationId xmlns:p14="http://schemas.microsoft.com/office/powerpoint/2010/main" val="28626518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265"/>
            <a:ext cx="9144000" cy="685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4294967295"/>
          </p:nvPr>
        </p:nvSpPr>
        <p:spPr>
          <a:xfrm>
            <a:off x="0" y="6294438"/>
            <a:ext cx="9144000" cy="258762"/>
          </a:xfrm>
        </p:spPr>
        <p:txBody>
          <a:bodyPr/>
          <a:lstStyle/>
          <a:p>
            <a:pPr marL="0" indent="0" algn="r">
              <a:buNone/>
            </a:pPr>
            <a:r>
              <a:rPr lang="en-US" sz="1200" dirty="0">
                <a:solidFill>
                  <a:schemeClr val="bg1">
                    <a:lumMod val="75000"/>
                  </a:schemeClr>
                </a:solidFill>
              </a:rPr>
              <a:t>Branding in 2009, Part 2 Loyalty </a:t>
            </a:r>
            <a:r>
              <a:rPr lang="en-US" sz="1200" dirty="0" err="1">
                <a:solidFill>
                  <a:schemeClr val="bg1">
                    <a:lumMod val="75000"/>
                  </a:schemeClr>
                </a:solidFill>
              </a:rPr>
              <a:t>Helge</a:t>
            </a:r>
            <a:r>
              <a:rPr lang="en-US" sz="1200" dirty="0">
                <a:solidFill>
                  <a:schemeClr val="bg1">
                    <a:lumMod val="75000"/>
                  </a:schemeClr>
                </a:solidFill>
              </a:rPr>
              <a:t> </a:t>
            </a:r>
            <a:r>
              <a:rPr lang="en-US" sz="1200" dirty="0" err="1">
                <a:solidFill>
                  <a:schemeClr val="bg1">
                    <a:lumMod val="75000"/>
                  </a:schemeClr>
                </a:solidFill>
              </a:rPr>
              <a:t>Tenno</a:t>
            </a:r>
            <a:r>
              <a:rPr lang="en-US" sz="1200" dirty="0">
                <a:solidFill>
                  <a:schemeClr val="bg1">
                    <a:lumMod val="75000"/>
                  </a:schemeClr>
                </a:solidFill>
              </a:rPr>
              <a:t> http://bit.ly/qAm2Dg</a:t>
            </a:r>
          </a:p>
          <a:p>
            <a:pPr marL="0" indent="0" algn="r">
              <a:buNone/>
            </a:pPr>
            <a:endParaRPr lang="en-US" sz="1200" dirty="0">
              <a:solidFill>
                <a:schemeClr val="bg1">
                  <a:lumMod val="75000"/>
                </a:schemeClr>
              </a:solidFill>
            </a:endParaRPr>
          </a:p>
        </p:txBody>
      </p:sp>
    </p:spTree>
    <p:extLst>
      <p:ext uri="{BB962C8B-B14F-4D97-AF65-F5344CB8AC3E}">
        <p14:creationId xmlns:p14="http://schemas.microsoft.com/office/powerpoint/2010/main" val="3517086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4179" y="719148"/>
            <a:ext cx="5184355" cy="1569646"/>
          </a:xfrm>
          <a:prstGeom prst="rect">
            <a:avLst/>
          </a:prstGeom>
          <a:noFill/>
        </p:spPr>
        <p:txBody>
          <a:bodyPr wrap="square" lIns="91427" tIns="45713" rIns="91427" bIns="45713" rtlCol="0">
            <a:spAutoFit/>
          </a:bodyPr>
          <a:lstStyle/>
          <a:p>
            <a:pPr algn="r"/>
            <a:r>
              <a:rPr lang="en-US" sz="4800" dirty="0" smtClean="0">
                <a:solidFill>
                  <a:srgbClr val="0070C0"/>
                </a:solidFill>
                <a:latin typeface="+mn-lt"/>
              </a:rPr>
              <a:t>to people </a:t>
            </a:r>
          </a:p>
          <a:p>
            <a:pPr algn="r"/>
            <a:r>
              <a:rPr lang="en-US" sz="4800" dirty="0" smtClean="0">
                <a:solidFill>
                  <a:srgbClr val="0070C0"/>
                </a:solidFill>
                <a:latin typeface="+mn-lt"/>
              </a:rPr>
              <a:t>(experience driven)</a:t>
            </a:r>
            <a:endParaRPr lang="en-US" sz="4800" dirty="0">
              <a:solidFill>
                <a:srgbClr val="0070C0"/>
              </a:solidFill>
              <a:latin typeface="+mn-lt"/>
            </a:endParaRPr>
          </a:p>
        </p:txBody>
      </p:sp>
      <p:sp>
        <p:nvSpPr>
          <p:cNvPr id="5" name="Rectangle 4"/>
          <p:cNvSpPr/>
          <p:nvPr/>
        </p:nvSpPr>
        <p:spPr>
          <a:xfrm>
            <a:off x="5030896" y="6075091"/>
            <a:ext cx="3707039" cy="531468"/>
          </a:xfrm>
          <a:prstGeom prst="rect">
            <a:avLst/>
          </a:prstGeom>
        </p:spPr>
        <p:txBody>
          <a:bodyPr wrap="none" lIns="68644" tIns="34322" rIns="68644" bIns="34322">
            <a:spAutoFit/>
          </a:bodyPr>
          <a:lstStyle/>
          <a:p>
            <a:r>
              <a:rPr lang="en-US" sz="3000" dirty="0">
                <a:solidFill>
                  <a:srgbClr val="C00000"/>
                </a:solidFill>
                <a:latin typeface="+mn-lt"/>
              </a:rPr>
              <a:t>building emotional bonds</a:t>
            </a:r>
            <a:endParaRPr lang="en-US" sz="3000" dirty="0">
              <a:latin typeface="+mn-lt"/>
            </a:endParaRPr>
          </a:p>
        </p:txBody>
      </p:sp>
      <p:sp>
        <p:nvSpPr>
          <p:cNvPr id="6" name="Oval 5"/>
          <p:cNvSpPr/>
          <p:nvPr/>
        </p:nvSpPr>
        <p:spPr>
          <a:xfrm>
            <a:off x="307394" y="2217888"/>
            <a:ext cx="3775833" cy="3775833"/>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b" anchorCtr="0"/>
          <a:lstStyle/>
          <a:p>
            <a:pPr algn="ctr"/>
            <a:r>
              <a:rPr lang="en-US" dirty="0" smtClean="0">
                <a:solidFill>
                  <a:schemeClr val="accent1"/>
                </a:solidFill>
              </a:rPr>
              <a:t>managing the customer relationship (CRM)</a:t>
            </a:r>
            <a:endParaRPr lang="en-US" dirty="0">
              <a:solidFill>
                <a:schemeClr val="accent1"/>
              </a:solidFill>
            </a:endParaRPr>
          </a:p>
        </p:txBody>
      </p:sp>
      <p:sp>
        <p:nvSpPr>
          <p:cNvPr id="8" name="Oval 7"/>
          <p:cNvSpPr/>
          <p:nvPr/>
        </p:nvSpPr>
        <p:spPr>
          <a:xfrm>
            <a:off x="1444989" y="3419289"/>
            <a:ext cx="1373030" cy="137303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1500" dirty="0"/>
              <a:t>customer value</a:t>
            </a:r>
          </a:p>
        </p:txBody>
      </p:sp>
      <p:sp>
        <p:nvSpPr>
          <p:cNvPr id="11" name="Oval 10"/>
          <p:cNvSpPr/>
          <p:nvPr/>
        </p:nvSpPr>
        <p:spPr>
          <a:xfrm>
            <a:off x="5670462" y="3041706"/>
            <a:ext cx="2128197" cy="2128197"/>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1500" dirty="0"/>
              <a:t>customer </a:t>
            </a:r>
          </a:p>
          <a:p>
            <a:pPr algn="ctr"/>
            <a:r>
              <a:rPr lang="en-US" sz="1500" dirty="0"/>
              <a:t>value</a:t>
            </a:r>
          </a:p>
        </p:txBody>
      </p:sp>
      <p:sp>
        <p:nvSpPr>
          <p:cNvPr id="12" name="Oval 11"/>
          <p:cNvSpPr/>
          <p:nvPr/>
        </p:nvSpPr>
        <p:spPr>
          <a:xfrm>
            <a:off x="4846644" y="2217888"/>
            <a:ext cx="3775833" cy="3775833"/>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6864" spcCol="0" rtlCol="0" anchor="b" anchorCtr="0"/>
          <a:lstStyle/>
          <a:p>
            <a:pPr algn="ctr"/>
            <a:r>
              <a:rPr lang="en-US" dirty="0" smtClean="0">
                <a:solidFill>
                  <a:schemeClr val="accent1"/>
                </a:solidFill>
              </a:rPr>
              <a:t>designing interactions</a:t>
            </a:r>
            <a:endParaRPr lang="en-US" dirty="0">
              <a:solidFill>
                <a:schemeClr val="accent1"/>
              </a:solidFill>
            </a:endParaRPr>
          </a:p>
        </p:txBody>
      </p:sp>
      <p:sp>
        <p:nvSpPr>
          <p:cNvPr id="2" name="Title 1"/>
          <p:cNvSpPr>
            <a:spLocks noGrp="1"/>
          </p:cNvSpPr>
          <p:nvPr>
            <p:ph type="title"/>
          </p:nvPr>
        </p:nvSpPr>
        <p:spPr/>
        <p:txBody>
          <a:bodyPr/>
          <a:lstStyle/>
          <a:p>
            <a:r>
              <a:rPr lang="en-US" dirty="0" smtClean="0"/>
              <a:t>From products</a:t>
            </a:r>
            <a:endParaRPr lang="en-US" dirty="0"/>
          </a:p>
        </p:txBody>
      </p:sp>
      <p:sp>
        <p:nvSpPr>
          <p:cNvPr id="7" name="Text Placeholder 6"/>
          <p:cNvSpPr>
            <a:spLocks noGrp="1"/>
          </p:cNvSpPr>
          <p:nvPr>
            <p:ph type="body" sz="quarter" idx="13"/>
          </p:nvPr>
        </p:nvSpPr>
        <p:spPr/>
        <p:txBody>
          <a:bodyPr/>
          <a:lstStyle/>
          <a:p>
            <a:r>
              <a:rPr lang="en-US" dirty="0" err="1" smtClean="0"/>
              <a:t>Idris</a:t>
            </a:r>
            <a:r>
              <a:rPr lang="en-US" dirty="0" smtClean="0"/>
              <a:t> </a:t>
            </a:r>
            <a:r>
              <a:rPr lang="en-US" dirty="0" err="1" smtClean="0"/>
              <a:t>Mootee</a:t>
            </a:r>
            <a:r>
              <a:rPr lang="en-US" dirty="0" smtClean="0"/>
              <a:t> Customer Experience Design Talk http</a:t>
            </a:r>
            <a:r>
              <a:rPr lang="en-US" dirty="0"/>
              <a:t>://slidesha.re/oyiguc</a:t>
            </a:r>
          </a:p>
        </p:txBody>
      </p:sp>
    </p:spTree>
    <p:extLst>
      <p:ext uri="{BB962C8B-B14F-4D97-AF65-F5344CB8AC3E}">
        <p14:creationId xmlns:p14="http://schemas.microsoft.com/office/powerpoint/2010/main" val="34901703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30896" y="6075091"/>
            <a:ext cx="3707039" cy="531468"/>
          </a:xfrm>
          <a:prstGeom prst="rect">
            <a:avLst/>
          </a:prstGeom>
        </p:spPr>
        <p:txBody>
          <a:bodyPr wrap="none" lIns="68644" tIns="34322" rIns="68644" bIns="34322">
            <a:spAutoFit/>
          </a:bodyPr>
          <a:lstStyle/>
          <a:p>
            <a:r>
              <a:rPr lang="en-US" sz="3000" dirty="0">
                <a:solidFill>
                  <a:srgbClr val="C00000"/>
                </a:solidFill>
                <a:latin typeface="+mn-lt"/>
              </a:rPr>
              <a:t>building emotional bonds</a:t>
            </a:r>
            <a:endParaRPr lang="en-US" sz="3000" dirty="0">
              <a:latin typeface="+mn-lt"/>
            </a:endParaRPr>
          </a:p>
        </p:txBody>
      </p:sp>
      <p:sp>
        <p:nvSpPr>
          <p:cNvPr id="6" name="Oval 5"/>
          <p:cNvSpPr/>
          <p:nvPr/>
        </p:nvSpPr>
        <p:spPr>
          <a:xfrm>
            <a:off x="307394" y="2217888"/>
            <a:ext cx="3775833" cy="3775833"/>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b" anchorCtr="0"/>
          <a:lstStyle/>
          <a:p>
            <a:pPr algn="ctr"/>
            <a:endParaRPr lang="en-US" dirty="0" smtClean="0">
              <a:solidFill>
                <a:schemeClr val="accent1"/>
              </a:solidFill>
            </a:endParaRPr>
          </a:p>
          <a:p>
            <a:pPr algn="ctr"/>
            <a:endParaRPr lang="en-US" dirty="0">
              <a:solidFill>
                <a:schemeClr val="accent1"/>
              </a:solidFill>
            </a:endParaRPr>
          </a:p>
          <a:p>
            <a:pPr algn="ctr"/>
            <a:endParaRPr lang="en-US" dirty="0" smtClean="0">
              <a:solidFill>
                <a:schemeClr val="accent1"/>
              </a:solidFill>
            </a:endParaRPr>
          </a:p>
          <a:p>
            <a:pPr algn="ctr"/>
            <a:endParaRPr lang="en-US" dirty="0">
              <a:solidFill>
                <a:schemeClr val="accent1"/>
              </a:solidFill>
            </a:endParaRPr>
          </a:p>
          <a:p>
            <a:pPr algn="ctr"/>
            <a:endParaRPr lang="en-US" dirty="0" smtClean="0">
              <a:solidFill>
                <a:schemeClr val="accent1"/>
              </a:solidFill>
            </a:endParaRPr>
          </a:p>
          <a:p>
            <a:pPr algn="ctr"/>
            <a:endParaRPr lang="en-US" dirty="0">
              <a:solidFill>
                <a:schemeClr val="accent1"/>
              </a:solidFill>
            </a:endParaRPr>
          </a:p>
          <a:p>
            <a:pPr algn="ctr"/>
            <a:endParaRPr lang="en-US" dirty="0" smtClean="0">
              <a:solidFill>
                <a:schemeClr val="accent1"/>
              </a:solidFill>
            </a:endParaRPr>
          </a:p>
        </p:txBody>
      </p:sp>
      <p:sp>
        <p:nvSpPr>
          <p:cNvPr id="8" name="Oval 7"/>
          <p:cNvSpPr/>
          <p:nvPr/>
        </p:nvSpPr>
        <p:spPr>
          <a:xfrm>
            <a:off x="1130034" y="3040528"/>
            <a:ext cx="2130552" cy="213055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1500" dirty="0" smtClean="0"/>
              <a:t>outside-in</a:t>
            </a:r>
            <a:endParaRPr lang="en-US" sz="1500" dirty="0"/>
          </a:p>
        </p:txBody>
      </p:sp>
      <p:sp>
        <p:nvSpPr>
          <p:cNvPr id="11" name="Oval 10"/>
          <p:cNvSpPr/>
          <p:nvPr/>
        </p:nvSpPr>
        <p:spPr>
          <a:xfrm>
            <a:off x="5362960" y="2734204"/>
            <a:ext cx="2743200" cy="27432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1500" dirty="0" smtClean="0"/>
              <a:t>inside-</a:t>
            </a:r>
          </a:p>
          <a:p>
            <a:pPr algn="ctr"/>
            <a:r>
              <a:rPr lang="en-US" sz="1500" dirty="0" smtClean="0"/>
              <a:t>out</a:t>
            </a:r>
            <a:endParaRPr lang="en-US" sz="1500" dirty="0"/>
          </a:p>
        </p:txBody>
      </p:sp>
      <p:sp>
        <p:nvSpPr>
          <p:cNvPr id="12" name="Oval 11"/>
          <p:cNvSpPr/>
          <p:nvPr/>
        </p:nvSpPr>
        <p:spPr>
          <a:xfrm>
            <a:off x="4846644" y="2217888"/>
            <a:ext cx="3775833" cy="3775833"/>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6864" spcCol="0" rtlCol="0" anchor="b" anchorCtr="0"/>
          <a:lstStyle/>
          <a:p>
            <a:pPr algn="ctr"/>
            <a:endParaRPr lang="en-US" dirty="0">
              <a:solidFill>
                <a:schemeClr val="accent1"/>
              </a:solidFill>
            </a:endParaRPr>
          </a:p>
        </p:txBody>
      </p:sp>
      <p:sp>
        <p:nvSpPr>
          <p:cNvPr id="2" name="Title 1"/>
          <p:cNvSpPr>
            <a:spLocks noGrp="1"/>
          </p:cNvSpPr>
          <p:nvPr>
            <p:ph type="title"/>
          </p:nvPr>
        </p:nvSpPr>
        <p:spPr/>
        <p:txBody>
          <a:bodyPr/>
          <a:lstStyle/>
          <a:p>
            <a:r>
              <a:rPr lang="en-US" dirty="0"/>
              <a:t>B</a:t>
            </a:r>
            <a:r>
              <a:rPr lang="en-US" dirty="0" smtClean="0"/>
              <a:t>oth outside-in</a:t>
            </a:r>
            <a:endParaRPr lang="en-US" dirty="0"/>
          </a:p>
        </p:txBody>
      </p:sp>
      <p:sp>
        <p:nvSpPr>
          <p:cNvPr id="7" name="Text Placeholder 6"/>
          <p:cNvSpPr>
            <a:spLocks noGrp="1"/>
          </p:cNvSpPr>
          <p:nvPr>
            <p:ph type="body" sz="quarter" idx="13"/>
          </p:nvPr>
        </p:nvSpPr>
        <p:spPr/>
        <p:txBody>
          <a:bodyPr/>
          <a:lstStyle/>
          <a:p>
            <a:endParaRPr lang="en-US"/>
          </a:p>
        </p:txBody>
      </p:sp>
      <p:sp>
        <p:nvSpPr>
          <p:cNvPr id="13" name="TextBox 12"/>
          <p:cNvSpPr txBox="1"/>
          <p:nvPr/>
        </p:nvSpPr>
        <p:spPr>
          <a:xfrm>
            <a:off x="3633849" y="1097532"/>
            <a:ext cx="5034685" cy="1569646"/>
          </a:xfrm>
          <a:prstGeom prst="rect">
            <a:avLst/>
          </a:prstGeom>
          <a:noFill/>
        </p:spPr>
        <p:txBody>
          <a:bodyPr wrap="square" lIns="91427" tIns="45713" rIns="91427" bIns="45713" rtlCol="0">
            <a:spAutoFit/>
          </a:bodyPr>
          <a:lstStyle/>
          <a:p>
            <a:pPr algn="r"/>
            <a:r>
              <a:rPr lang="en-US" sz="4800" dirty="0" smtClean="0">
                <a:solidFill>
                  <a:srgbClr val="0070C0"/>
                </a:solidFill>
                <a:latin typeface="+mn-lt"/>
              </a:rPr>
              <a:t>&amp; inside-out</a:t>
            </a:r>
          </a:p>
          <a:p>
            <a:pPr algn="r"/>
            <a:r>
              <a:rPr lang="en-US" sz="4800" dirty="0" smtClean="0">
                <a:solidFill>
                  <a:srgbClr val="0070C0"/>
                </a:solidFill>
                <a:latin typeface="+mn-lt"/>
              </a:rPr>
              <a:t>(brand experiences) </a:t>
            </a:r>
            <a:endParaRPr lang="en-US" sz="4800" dirty="0">
              <a:solidFill>
                <a:srgbClr val="0070C0"/>
              </a:solidFill>
              <a:latin typeface="+mn-lt"/>
            </a:endParaRPr>
          </a:p>
        </p:txBody>
      </p:sp>
      <p:sp>
        <p:nvSpPr>
          <p:cNvPr id="9" name="Rectangle 8"/>
          <p:cNvSpPr/>
          <p:nvPr/>
        </p:nvSpPr>
        <p:spPr>
          <a:xfrm>
            <a:off x="5803532" y="5435744"/>
            <a:ext cx="2067169" cy="369332"/>
          </a:xfrm>
          <a:prstGeom prst="rect">
            <a:avLst/>
          </a:prstGeom>
          <a:effectLst/>
        </p:spPr>
        <p:txBody>
          <a:bodyPr wrap="none">
            <a:spAutoFit/>
          </a:bodyPr>
          <a:lstStyle/>
          <a:p>
            <a:pPr algn="ctr"/>
            <a:r>
              <a:rPr lang="en-US" dirty="0">
                <a:solidFill>
                  <a:schemeClr val="accent1"/>
                </a:solidFill>
                <a:latin typeface="+mn-lt"/>
              </a:rPr>
              <a:t>purpose, vision, brand</a:t>
            </a:r>
          </a:p>
        </p:txBody>
      </p:sp>
      <p:sp>
        <p:nvSpPr>
          <p:cNvPr id="10" name="Rectangle 9"/>
          <p:cNvSpPr/>
          <p:nvPr/>
        </p:nvSpPr>
        <p:spPr>
          <a:xfrm>
            <a:off x="725211" y="4918824"/>
            <a:ext cx="2932386" cy="646331"/>
          </a:xfrm>
          <a:prstGeom prst="rect">
            <a:avLst/>
          </a:prstGeom>
        </p:spPr>
        <p:txBody>
          <a:bodyPr wrap="square">
            <a:spAutoFit/>
          </a:bodyPr>
          <a:lstStyle/>
          <a:p>
            <a:pPr algn="ctr"/>
            <a:endParaRPr lang="en-US" dirty="0">
              <a:solidFill>
                <a:schemeClr val="accent1"/>
              </a:solidFill>
              <a:latin typeface="+mn-lt"/>
            </a:endParaRPr>
          </a:p>
          <a:p>
            <a:pPr algn="ctr"/>
            <a:r>
              <a:rPr lang="en-US" dirty="0">
                <a:solidFill>
                  <a:schemeClr val="accent1"/>
                </a:solidFill>
                <a:latin typeface="+mn-lt"/>
              </a:rPr>
              <a:t>deep understanding of customer</a:t>
            </a:r>
          </a:p>
        </p:txBody>
      </p:sp>
    </p:spTree>
    <p:extLst>
      <p:ext uri="{BB962C8B-B14F-4D97-AF65-F5344CB8AC3E}">
        <p14:creationId xmlns:p14="http://schemas.microsoft.com/office/powerpoint/2010/main" val="31738981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286000" y="0"/>
            <a:ext cx="4572000" cy="4572000"/>
          </a:xfrm>
          <a:prstGeom prst="ellipse">
            <a:avLst/>
          </a:prstGeom>
          <a:solidFill>
            <a:schemeClr val="accent6">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5" name="Rectangle 4"/>
          <p:cNvSpPr/>
          <p:nvPr/>
        </p:nvSpPr>
        <p:spPr>
          <a:xfrm>
            <a:off x="583432" y="539969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5400" dirty="0"/>
          </a:p>
        </p:txBody>
      </p:sp>
      <p:sp>
        <p:nvSpPr>
          <p:cNvPr id="8" name="Rectangle 7"/>
          <p:cNvSpPr/>
          <p:nvPr/>
        </p:nvSpPr>
        <p:spPr>
          <a:xfrm>
            <a:off x="583432" y="1600200"/>
            <a:ext cx="893894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smtClean="0"/>
              <a:t>wrap</a:t>
            </a:r>
            <a:endParaRPr lang="en-US" sz="8000" dirty="0"/>
          </a:p>
          <a:p>
            <a:endParaRPr lang="en-US" sz="8000" dirty="0"/>
          </a:p>
        </p:txBody>
      </p:sp>
    </p:spTree>
    <p:extLst>
      <p:ext uri="{BB962C8B-B14F-4D97-AF65-F5344CB8AC3E}">
        <p14:creationId xmlns:p14="http://schemas.microsoft.com/office/powerpoint/2010/main" val="5926409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9534" b="24880"/>
          <a:stretch/>
        </p:blipFill>
        <p:spPr>
          <a:xfrm>
            <a:off x="-439387" y="1604228"/>
            <a:ext cx="4928260" cy="5253772"/>
          </a:xfrm>
          <a:prstGeom prst="rect">
            <a:avLst/>
          </a:prstGeom>
        </p:spPr>
      </p:pic>
      <p:sp>
        <p:nvSpPr>
          <p:cNvPr id="7" name="TextBox 6"/>
          <p:cNvSpPr txBox="1"/>
          <p:nvPr/>
        </p:nvSpPr>
        <p:spPr>
          <a:xfrm>
            <a:off x="-1294410" y="213767"/>
            <a:ext cx="10242468" cy="3046988"/>
          </a:xfrm>
          <a:prstGeom prst="rect">
            <a:avLst/>
          </a:prstGeom>
          <a:noFill/>
        </p:spPr>
        <p:txBody>
          <a:bodyPr wrap="square" rtlCol="0">
            <a:spAutoFit/>
          </a:bodyPr>
          <a:lstStyle/>
          <a:p>
            <a:pPr algn="r"/>
            <a:r>
              <a:rPr lang="en-US" sz="9600" dirty="0" smtClean="0">
                <a:latin typeface="+mn-lt"/>
              </a:rPr>
              <a:t>ask provocative </a:t>
            </a:r>
          </a:p>
          <a:p>
            <a:pPr algn="r"/>
            <a:r>
              <a:rPr lang="en-US" sz="9600" dirty="0" smtClean="0">
                <a:latin typeface="+mn-lt"/>
              </a:rPr>
              <a:t>questions</a:t>
            </a:r>
          </a:p>
        </p:txBody>
      </p:sp>
    </p:spTree>
    <p:extLst>
      <p:ext uri="{BB962C8B-B14F-4D97-AF65-F5344CB8AC3E}">
        <p14:creationId xmlns:p14="http://schemas.microsoft.com/office/powerpoint/2010/main" val="298514395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606" y="615503"/>
            <a:ext cx="7828705" cy="5293757"/>
          </a:xfrm>
          <a:prstGeom prst="rect">
            <a:avLst/>
          </a:prstGeom>
        </p:spPr>
        <p:txBody>
          <a:bodyPr wrap="square">
            <a:spAutoFit/>
          </a:bodyPr>
          <a:lstStyle/>
          <a:p>
            <a:pPr>
              <a:spcAft>
                <a:spcPts val="1200"/>
              </a:spcAft>
            </a:pPr>
            <a:r>
              <a:rPr lang="en-US" sz="3200" dirty="0" smtClean="0">
                <a:latin typeface="+mn-lt"/>
              </a:rPr>
              <a:t>Who is your hero?</a:t>
            </a:r>
            <a:endParaRPr lang="en-US" sz="3200" dirty="0">
              <a:latin typeface="+mn-lt"/>
            </a:endParaRPr>
          </a:p>
          <a:p>
            <a:pPr>
              <a:spcAft>
                <a:spcPts val="1200"/>
              </a:spcAft>
            </a:pPr>
            <a:r>
              <a:rPr lang="en-US" sz="3200" dirty="0">
                <a:latin typeface="+mn-lt"/>
              </a:rPr>
              <a:t>Do you have a strong situation &amp; plot (what is the customer experience you want to deliver)?</a:t>
            </a:r>
          </a:p>
          <a:p>
            <a:pPr>
              <a:spcAft>
                <a:spcPts val="1200"/>
              </a:spcAft>
            </a:pPr>
            <a:r>
              <a:rPr lang="en-US" sz="3200" dirty="0" smtClean="0">
                <a:latin typeface="+mn-lt"/>
              </a:rPr>
              <a:t>Have </a:t>
            </a:r>
            <a:r>
              <a:rPr lang="en-US" sz="3200" dirty="0">
                <a:latin typeface="+mn-lt"/>
              </a:rPr>
              <a:t>you set the stage?</a:t>
            </a:r>
          </a:p>
          <a:p>
            <a:pPr>
              <a:spcAft>
                <a:spcPts val="1200"/>
              </a:spcAft>
            </a:pPr>
            <a:r>
              <a:rPr lang="en-US" sz="3200" dirty="0" smtClean="0">
                <a:latin typeface="+mn-lt"/>
              </a:rPr>
              <a:t>Are emotional cues for the emotions you want to invoke in place?</a:t>
            </a:r>
            <a:endParaRPr lang="en-US" sz="3200" dirty="0">
              <a:latin typeface="+mn-lt"/>
            </a:endParaRPr>
          </a:p>
          <a:p>
            <a:pPr>
              <a:spcAft>
                <a:spcPts val="1200"/>
              </a:spcAft>
            </a:pPr>
            <a:r>
              <a:rPr lang="en-US" sz="3200" dirty="0" smtClean="0">
                <a:latin typeface="+mn-lt"/>
              </a:rPr>
              <a:t>Have </a:t>
            </a:r>
            <a:r>
              <a:rPr lang="en-US" sz="3200" dirty="0">
                <a:latin typeface="+mn-lt"/>
              </a:rPr>
              <a:t>you staged the interactions</a:t>
            </a:r>
            <a:r>
              <a:rPr lang="en-US" sz="3200" dirty="0" smtClean="0">
                <a:latin typeface="+mn-lt"/>
              </a:rPr>
              <a:t>?</a:t>
            </a:r>
          </a:p>
          <a:p>
            <a:pPr>
              <a:spcAft>
                <a:spcPts val="1200"/>
              </a:spcAft>
            </a:pPr>
            <a:r>
              <a:rPr lang="en-US" sz="3200" dirty="0" smtClean="0">
                <a:latin typeface="+mn-lt"/>
              </a:rPr>
              <a:t>Do you have a clear understanding of the value you create for the customer and for your organization?</a:t>
            </a:r>
            <a:endParaRPr lang="en-US" sz="3200" dirty="0">
              <a:latin typeface="+mn-lt"/>
            </a:endParaRPr>
          </a:p>
        </p:txBody>
      </p:sp>
      <p:sp>
        <p:nvSpPr>
          <p:cNvPr id="2" name="Rectangle 1"/>
          <p:cNvSpPr/>
          <p:nvPr/>
        </p:nvSpPr>
        <p:spPr>
          <a:xfrm>
            <a:off x="8948058" y="1278197"/>
            <a:ext cx="4572000" cy="369332"/>
          </a:xfrm>
          <a:prstGeom prst="rect">
            <a:avLst/>
          </a:prstGeom>
        </p:spPr>
        <p:txBody>
          <a:bodyPr>
            <a:spAutoFit/>
          </a:bodyPr>
          <a:lstStyle/>
          <a:p>
            <a:r>
              <a:rPr lang="en-US" dirty="0"/>
              <a:t> </a:t>
            </a:r>
          </a:p>
        </p:txBody>
      </p:sp>
    </p:spTree>
    <p:extLst>
      <p:ext uri="{BB962C8B-B14F-4D97-AF65-F5344CB8AC3E}">
        <p14:creationId xmlns:p14="http://schemas.microsoft.com/office/powerpoint/2010/main" val="26648952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5" name="Title 4"/>
          <p:cNvSpPr>
            <a:spLocks noGrp="1"/>
          </p:cNvSpPr>
          <p:nvPr>
            <p:ph type="title"/>
          </p:nvPr>
        </p:nvSpPr>
        <p:spPr>
          <a:xfrm>
            <a:off x="191427" y="224724"/>
            <a:ext cx="8668793" cy="1143000"/>
          </a:xfrm>
        </p:spPr>
        <p:txBody>
          <a:bodyPr/>
          <a:lstStyle/>
          <a:p>
            <a:r>
              <a:rPr lang="en-US" sz="6000" dirty="0" smtClean="0"/>
              <a:t>journey mapping is a journey</a:t>
            </a:r>
            <a:r>
              <a:rPr lang="en-US" sz="4400" dirty="0" smtClean="0"/>
              <a:t/>
            </a:r>
            <a:br>
              <a:rPr lang="en-US" sz="4400" dirty="0" smtClean="0"/>
            </a:br>
            <a:r>
              <a:rPr lang="en-US" sz="3600" dirty="0" smtClean="0"/>
              <a:t>each map you create</a:t>
            </a:r>
            <a:r>
              <a:rPr lang="en-US" sz="4400" dirty="0" smtClean="0"/>
              <a:t/>
            </a:r>
            <a:br>
              <a:rPr lang="en-US" sz="4400" dirty="0" smtClean="0"/>
            </a:br>
            <a:r>
              <a:rPr lang="en-US" sz="4400" dirty="0" smtClean="0"/>
              <a:t/>
            </a:r>
            <a:br>
              <a:rPr lang="en-US" sz="4400" dirty="0" smtClean="0"/>
            </a:br>
            <a:r>
              <a:rPr lang="en-US" sz="4400" dirty="0" smtClean="0"/>
              <a:t/>
            </a:r>
            <a:br>
              <a:rPr lang="en-US" sz="4400" dirty="0" smtClean="0"/>
            </a:br>
            <a:r>
              <a:rPr lang="en-US" sz="4400" dirty="0" smtClean="0"/>
              <a:t/>
            </a:r>
            <a:br>
              <a:rPr lang="en-US" sz="4400" dirty="0" smtClean="0"/>
            </a:br>
            <a:endParaRPr lang="en-US" sz="4400" dirty="0"/>
          </a:p>
        </p:txBody>
      </p:sp>
      <p:sp>
        <p:nvSpPr>
          <p:cNvPr id="3" name="Rectangle 2"/>
          <p:cNvSpPr/>
          <p:nvPr/>
        </p:nvSpPr>
        <p:spPr>
          <a:xfrm>
            <a:off x="191428" y="2298450"/>
            <a:ext cx="8045450" cy="3170099"/>
          </a:xfrm>
          <a:prstGeom prst="rect">
            <a:avLst/>
          </a:prstGeom>
        </p:spPr>
        <p:txBody>
          <a:bodyPr wrap="square">
            <a:spAutoFit/>
          </a:bodyPr>
          <a:lstStyle/>
          <a:p>
            <a:pPr>
              <a:spcAft>
                <a:spcPts val="1200"/>
              </a:spcAft>
            </a:pPr>
            <a:r>
              <a:rPr lang="en-US" sz="3600" dirty="0">
                <a:latin typeface="+mn-lt"/>
              </a:rPr>
              <a:t>enlarges your </a:t>
            </a:r>
            <a:r>
              <a:rPr lang="en-US" sz="3600" dirty="0" smtClean="0">
                <a:latin typeface="+mn-lt"/>
              </a:rPr>
              <a:t>reality</a:t>
            </a:r>
          </a:p>
          <a:p>
            <a:pPr>
              <a:spcAft>
                <a:spcPts val="1200"/>
              </a:spcAft>
            </a:pPr>
            <a:r>
              <a:rPr lang="en-US" sz="3600" dirty="0" smtClean="0">
                <a:latin typeface="+mn-lt"/>
              </a:rPr>
              <a:t>enlarges </a:t>
            </a:r>
            <a:r>
              <a:rPr lang="en-US" sz="3600" dirty="0">
                <a:latin typeface="+mn-lt"/>
              </a:rPr>
              <a:t>the reality of your </a:t>
            </a:r>
            <a:r>
              <a:rPr lang="en-US" sz="3600" dirty="0" smtClean="0">
                <a:latin typeface="+mn-lt"/>
              </a:rPr>
              <a:t>organization (calling its belief </a:t>
            </a:r>
            <a:r>
              <a:rPr lang="en-US" sz="3600" dirty="0">
                <a:latin typeface="+mn-lt"/>
              </a:rPr>
              <a:t>systems into question</a:t>
            </a:r>
            <a:r>
              <a:rPr lang="en-US" sz="3600" dirty="0" smtClean="0">
                <a:latin typeface="+mn-lt"/>
              </a:rPr>
              <a:t>)</a:t>
            </a:r>
          </a:p>
          <a:p>
            <a:pPr>
              <a:spcAft>
                <a:spcPts val="1200"/>
              </a:spcAft>
            </a:pPr>
            <a:r>
              <a:rPr lang="en-US" sz="3600" dirty="0" smtClean="0">
                <a:latin typeface="+mn-lt"/>
              </a:rPr>
              <a:t>infuses </a:t>
            </a:r>
            <a:r>
              <a:rPr lang="en-US" sz="3600" dirty="0">
                <a:latin typeface="+mn-lt"/>
              </a:rPr>
              <a:t>itself into the myths that shape </a:t>
            </a:r>
            <a:r>
              <a:rPr lang="en-US" sz="3600" dirty="0" smtClean="0">
                <a:latin typeface="+mn-lt"/>
              </a:rPr>
              <a:t>your organization’s understanding </a:t>
            </a:r>
            <a:r>
              <a:rPr lang="en-US" sz="3600" dirty="0">
                <a:latin typeface="+mn-lt"/>
              </a:rPr>
              <a:t>of the world</a:t>
            </a:r>
          </a:p>
        </p:txBody>
      </p:sp>
    </p:spTree>
    <p:extLst>
      <p:ext uri="{BB962C8B-B14F-4D97-AF65-F5344CB8AC3E}">
        <p14:creationId xmlns:p14="http://schemas.microsoft.com/office/powerpoint/2010/main" val="11759506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060" y="0"/>
            <a:ext cx="6958940" cy="465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4913" y="5373937"/>
            <a:ext cx="6082760" cy="1323439"/>
          </a:xfrm>
          <a:prstGeom prst="rect">
            <a:avLst/>
          </a:prstGeom>
        </p:spPr>
        <p:txBody>
          <a:bodyPr wrap="square">
            <a:spAutoFit/>
          </a:bodyPr>
          <a:lstStyle/>
          <a:p>
            <a:r>
              <a:rPr lang="en-US" sz="2000" dirty="0" smtClean="0">
                <a:latin typeface="Arial Narrow" pitchFamily="34" charset="0"/>
              </a:rPr>
              <a:t>@joyce_hostyn </a:t>
            </a:r>
          </a:p>
          <a:p>
            <a:r>
              <a:rPr lang="en-US" sz="2000" dirty="0" smtClean="0">
                <a:latin typeface="Arial Narrow" pitchFamily="34" charset="0"/>
                <a:hlinkClick r:id="rId4"/>
              </a:rPr>
              <a:t>jhostyn@opentext.com</a:t>
            </a:r>
            <a:r>
              <a:rPr lang="en-US" sz="2000" dirty="0" smtClean="0">
                <a:latin typeface="Arial Narrow" pitchFamily="34" charset="0"/>
              </a:rPr>
              <a:t>  (email)</a:t>
            </a:r>
          </a:p>
          <a:p>
            <a:r>
              <a:rPr lang="en-US" sz="2000" dirty="0" smtClean="0">
                <a:latin typeface="Arial Narrow" pitchFamily="34" charset="0"/>
                <a:hlinkClick r:id="rId5"/>
              </a:rPr>
              <a:t>www.joycehostyn.com/blog</a:t>
            </a:r>
            <a:r>
              <a:rPr lang="en-US" sz="2000" dirty="0">
                <a:latin typeface="Arial Narrow" pitchFamily="34" charset="0"/>
              </a:rPr>
              <a:t> </a:t>
            </a:r>
            <a:r>
              <a:rPr lang="en-US" sz="2000" dirty="0" smtClean="0">
                <a:latin typeface="Arial Narrow" pitchFamily="34" charset="0"/>
              </a:rPr>
              <a:t>(blog)</a:t>
            </a:r>
          </a:p>
          <a:p>
            <a:r>
              <a:rPr lang="en-US" sz="2000" dirty="0">
                <a:latin typeface="Arial Narrow" pitchFamily="34" charset="0"/>
                <a:hlinkClick r:id="rId6"/>
              </a:rPr>
              <a:t>knowledge.opentext.com/go/adoption</a:t>
            </a:r>
            <a:r>
              <a:rPr lang="en-US" sz="2000" dirty="0">
                <a:latin typeface="Arial Narrow" pitchFamily="34" charset="0"/>
              </a:rPr>
              <a:t> (Adoption Community</a:t>
            </a:r>
            <a:r>
              <a:rPr lang="en-US" sz="2000" dirty="0" smtClean="0">
                <a:latin typeface="Arial Narrow" pitchFamily="34" charset="0"/>
              </a:rPr>
              <a:t>)</a:t>
            </a:r>
            <a:endParaRPr lang="en-US" sz="2000" dirty="0">
              <a:latin typeface="Arial Narrow" pitchFamily="34" charset="0"/>
            </a:endParaRPr>
          </a:p>
        </p:txBody>
      </p:sp>
      <p:sp>
        <p:nvSpPr>
          <p:cNvPr id="5" name="Rectangle 4"/>
          <p:cNvSpPr/>
          <p:nvPr/>
        </p:nvSpPr>
        <p:spPr>
          <a:xfrm>
            <a:off x="234913" y="4331800"/>
            <a:ext cx="6700345" cy="1015663"/>
          </a:xfrm>
          <a:prstGeom prst="rect">
            <a:avLst/>
          </a:prstGeom>
        </p:spPr>
        <p:txBody>
          <a:bodyPr wrap="square">
            <a:spAutoFit/>
          </a:bodyPr>
          <a:lstStyle/>
          <a:p>
            <a:pPr lvl="0"/>
            <a:r>
              <a:rPr lang="en-US" sz="6000" dirty="0" smtClean="0">
                <a:latin typeface="Arial Narrow" pitchFamily="34" charset="0"/>
              </a:rPr>
              <a:t>keep in touch</a:t>
            </a:r>
            <a:endParaRPr lang="en-US" sz="6000" dirty="0">
              <a:latin typeface="Arial Narrow" pitchFamily="34" charset="0"/>
            </a:endParaRPr>
          </a:p>
        </p:txBody>
      </p:sp>
    </p:spTree>
    <p:extLst>
      <p:ext uri="{BB962C8B-B14F-4D97-AF65-F5344CB8AC3E}">
        <p14:creationId xmlns:p14="http://schemas.microsoft.com/office/powerpoint/2010/main" val="1945785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23" y="-2610773"/>
            <a:ext cx="11585890" cy="105791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05" y="5267855"/>
            <a:ext cx="1591294" cy="1590146"/>
          </a:xfrm>
          <a:prstGeom prst="rect">
            <a:avLst/>
          </a:prstGeom>
        </p:spPr>
      </p:pic>
      <p:sp>
        <p:nvSpPr>
          <p:cNvPr id="2" name="Rectangle 1"/>
          <p:cNvSpPr/>
          <p:nvPr/>
        </p:nvSpPr>
        <p:spPr>
          <a:xfrm>
            <a:off x="94594" y="94369"/>
            <a:ext cx="3289467" cy="5170646"/>
          </a:xfrm>
          <a:prstGeom prst="rect">
            <a:avLst/>
          </a:prstGeom>
          <a:noFill/>
        </p:spPr>
        <p:txBody>
          <a:bodyPr wrap="square">
            <a:spAutoFit/>
          </a:bodyPr>
          <a:lstStyle/>
          <a:p>
            <a:r>
              <a:rPr lang="en-US" sz="6600" dirty="0" smtClean="0">
                <a:solidFill>
                  <a:schemeClr val="accent1"/>
                </a:solidFill>
                <a:latin typeface="+mn-lt"/>
              </a:rPr>
              <a:t>trust</a:t>
            </a:r>
            <a:r>
              <a:rPr lang="en-US" sz="4400" dirty="0" smtClean="0">
                <a:solidFill>
                  <a:schemeClr val="accent1"/>
                </a:solidFill>
                <a:latin typeface="+mn-lt"/>
              </a:rPr>
              <a:t> </a:t>
            </a:r>
          </a:p>
          <a:p>
            <a:r>
              <a:rPr lang="en-US" sz="4400" dirty="0" smtClean="0">
                <a:latin typeface="+mn-lt"/>
              </a:rPr>
              <a:t>is </a:t>
            </a:r>
            <a:r>
              <a:rPr lang="en-US" sz="4400" dirty="0">
                <a:latin typeface="+mn-lt"/>
              </a:rPr>
              <a:t>a primitive psychological variable </a:t>
            </a:r>
            <a:r>
              <a:rPr lang="en-US" sz="4400" dirty="0" smtClean="0">
                <a:latin typeface="+mn-lt"/>
              </a:rPr>
              <a:t>essential </a:t>
            </a:r>
            <a:r>
              <a:rPr lang="en-US" sz="4400" dirty="0">
                <a:latin typeface="+mn-lt"/>
              </a:rPr>
              <a:t>to </a:t>
            </a:r>
            <a:r>
              <a:rPr lang="en-US" sz="4400" dirty="0" smtClean="0">
                <a:latin typeface="+mn-lt"/>
              </a:rPr>
              <a:t>building relationship</a:t>
            </a:r>
            <a:r>
              <a:rPr lang="en-US" sz="4400" dirty="0">
                <a:latin typeface="+mn-lt"/>
              </a:rPr>
              <a:t>s</a:t>
            </a:r>
          </a:p>
        </p:txBody>
      </p:sp>
    </p:spTree>
    <p:extLst>
      <p:ext uri="{BB962C8B-B14F-4D97-AF65-F5344CB8AC3E}">
        <p14:creationId xmlns:p14="http://schemas.microsoft.com/office/powerpoint/2010/main" val="2207763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486" y="-101003"/>
            <a:ext cx="5094514" cy="6973530"/>
          </a:xfrm>
          <a:prstGeom prst="rect">
            <a:avLst/>
          </a:prstGeom>
        </p:spPr>
      </p:pic>
      <p:sp>
        <p:nvSpPr>
          <p:cNvPr id="2" name="Rectangle 1"/>
          <p:cNvSpPr/>
          <p:nvPr/>
        </p:nvSpPr>
        <p:spPr>
          <a:xfrm>
            <a:off x="63062" y="94369"/>
            <a:ext cx="3705103" cy="6524863"/>
          </a:xfrm>
          <a:prstGeom prst="rect">
            <a:avLst/>
          </a:prstGeom>
          <a:noFill/>
        </p:spPr>
        <p:txBody>
          <a:bodyPr wrap="square">
            <a:spAutoFit/>
          </a:bodyPr>
          <a:lstStyle/>
          <a:p>
            <a:r>
              <a:rPr lang="en-US" sz="6600" dirty="0" smtClean="0">
                <a:solidFill>
                  <a:srgbClr val="C00000"/>
                </a:solidFill>
                <a:latin typeface="+mn-lt"/>
              </a:rPr>
              <a:t>control</a:t>
            </a:r>
            <a:r>
              <a:rPr lang="en-US" sz="4400" dirty="0" smtClean="0">
                <a:solidFill>
                  <a:srgbClr val="C00000"/>
                </a:solidFill>
                <a:latin typeface="+mn-lt"/>
              </a:rPr>
              <a:t> </a:t>
            </a:r>
          </a:p>
          <a:p>
            <a:r>
              <a:rPr lang="en-US" sz="4400" dirty="0" smtClean="0">
                <a:latin typeface="+mn-lt"/>
              </a:rPr>
              <a:t>over our </a:t>
            </a:r>
            <a:r>
              <a:rPr lang="en-US" sz="4400" dirty="0">
                <a:latin typeface="+mn-lt"/>
              </a:rPr>
              <a:t>environment and knowledge of how events </a:t>
            </a:r>
            <a:r>
              <a:rPr lang="en-US" sz="4400" dirty="0" smtClean="0">
                <a:latin typeface="+mn-lt"/>
              </a:rPr>
              <a:t>are going to </a:t>
            </a:r>
            <a:r>
              <a:rPr lang="en-US" sz="4400" dirty="0">
                <a:latin typeface="+mn-lt"/>
              </a:rPr>
              <a:t>evolve </a:t>
            </a:r>
            <a:r>
              <a:rPr lang="en-US" sz="4400" dirty="0" smtClean="0">
                <a:latin typeface="+mn-lt"/>
              </a:rPr>
              <a:t>is fundamental </a:t>
            </a:r>
            <a:r>
              <a:rPr lang="en-US" sz="4400" dirty="0">
                <a:latin typeface="+mn-lt"/>
              </a:rPr>
              <a:t>psychological </a:t>
            </a:r>
            <a:r>
              <a:rPr lang="en-US" sz="4400" dirty="0" smtClean="0">
                <a:latin typeface="+mn-lt"/>
              </a:rPr>
              <a:t>need</a:t>
            </a:r>
            <a:endParaRPr lang="en-US" sz="4400" dirty="0">
              <a:latin typeface="+mn-lt"/>
            </a:endParaRPr>
          </a:p>
        </p:txBody>
      </p:sp>
    </p:spTree>
    <p:extLst>
      <p:ext uri="{BB962C8B-B14F-4D97-AF65-F5344CB8AC3E}">
        <p14:creationId xmlns:p14="http://schemas.microsoft.com/office/powerpoint/2010/main" val="495349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1981200" y="1524001"/>
            <a:ext cx="5105400" cy="5102352"/>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4322" rtlCol="0" anchor="t" anchorCtr="0"/>
          <a:lstStyle/>
          <a:p>
            <a:pPr algn="ctr"/>
            <a:endParaRPr lang="en-US" sz="1000" dirty="0">
              <a:solidFill>
                <a:schemeClr val="tx1"/>
              </a:solidFill>
            </a:endParaRPr>
          </a:p>
        </p:txBody>
      </p:sp>
      <p:sp>
        <p:nvSpPr>
          <p:cNvPr id="14" name="TextBox 13"/>
          <p:cNvSpPr txBox="1"/>
          <p:nvPr/>
        </p:nvSpPr>
        <p:spPr>
          <a:xfrm>
            <a:off x="0" y="1"/>
            <a:ext cx="9144000" cy="1323425"/>
          </a:xfrm>
          <a:prstGeom prst="rect">
            <a:avLst/>
          </a:prstGeom>
          <a:noFill/>
        </p:spPr>
        <p:txBody>
          <a:bodyPr wrap="square" lIns="91427" tIns="45713" rIns="91427" bIns="45713" rtlCol="0">
            <a:spAutoFit/>
          </a:bodyPr>
          <a:lstStyle/>
          <a:p>
            <a:r>
              <a:rPr lang="en-US" sz="8000" dirty="0" smtClean="0">
                <a:solidFill>
                  <a:schemeClr val="accent1"/>
                </a:solidFill>
                <a:latin typeface="+mn-lt"/>
              </a:rPr>
              <a:t>experiences</a:t>
            </a:r>
          </a:p>
        </p:txBody>
      </p:sp>
      <p:sp>
        <p:nvSpPr>
          <p:cNvPr id="16" name="Oval 15"/>
          <p:cNvSpPr/>
          <p:nvPr/>
        </p:nvSpPr>
        <p:spPr>
          <a:xfrm>
            <a:off x="2743200" y="2286000"/>
            <a:ext cx="3657600" cy="365760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4322" rtlCol="0" anchor="t" anchorCtr="0"/>
          <a:lstStyle/>
          <a:p>
            <a:pPr algn="ctr"/>
            <a:endParaRPr lang="en-US" sz="1000" dirty="0">
              <a:solidFill>
                <a:schemeClr val="tx1"/>
              </a:solidFill>
            </a:endParaRPr>
          </a:p>
        </p:txBody>
      </p:sp>
      <p:grpSp>
        <p:nvGrpSpPr>
          <p:cNvPr id="4" name="Group 19"/>
          <p:cNvGrpSpPr/>
          <p:nvPr/>
        </p:nvGrpSpPr>
        <p:grpSpPr>
          <a:xfrm>
            <a:off x="3124201" y="3200401"/>
            <a:ext cx="2971800" cy="2057400"/>
            <a:chOff x="3124200" y="3200400"/>
            <a:chExt cx="2971800" cy="2057400"/>
          </a:xfrm>
        </p:grpSpPr>
        <p:sp>
          <p:nvSpPr>
            <p:cNvPr id="17" name="Oval 16"/>
            <p:cNvSpPr/>
            <p:nvPr/>
          </p:nvSpPr>
          <p:spPr>
            <a:xfrm>
              <a:off x="3581400" y="3200400"/>
              <a:ext cx="2057400" cy="205740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000" dirty="0">
                <a:solidFill>
                  <a:schemeClr val="accent1"/>
                </a:solidFill>
              </a:endParaRPr>
            </a:p>
          </p:txBody>
        </p:sp>
        <p:sp>
          <p:nvSpPr>
            <p:cNvPr id="22" name="TextBox 21"/>
            <p:cNvSpPr txBox="1"/>
            <p:nvPr/>
          </p:nvSpPr>
          <p:spPr>
            <a:xfrm>
              <a:off x="3124200" y="3320253"/>
              <a:ext cx="2971800" cy="430887"/>
            </a:xfrm>
            <a:prstGeom prst="rect">
              <a:avLst/>
            </a:prstGeom>
            <a:noFill/>
            <a:ln>
              <a:noFill/>
            </a:ln>
          </p:spPr>
          <p:txBody>
            <a:bodyPr wrap="square" rtlCol="0">
              <a:spAutoFit/>
            </a:bodyPr>
            <a:lstStyle/>
            <a:p>
              <a:pPr algn="ctr"/>
              <a:r>
                <a:rPr lang="en-US" sz="2200" dirty="0" smtClean="0">
                  <a:solidFill>
                    <a:schemeClr val="accent1"/>
                  </a:solidFill>
                  <a:latin typeface="+mn-lt"/>
                </a:rPr>
                <a:t>processes</a:t>
              </a:r>
              <a:endParaRPr lang="en-US" sz="2200" dirty="0">
                <a:solidFill>
                  <a:schemeClr val="accent1"/>
                </a:solidFill>
                <a:latin typeface="+mn-lt"/>
              </a:endParaRPr>
            </a:p>
          </p:txBody>
        </p:sp>
      </p:grpSp>
      <p:sp>
        <p:nvSpPr>
          <p:cNvPr id="23" name="Right Arrow 22"/>
          <p:cNvSpPr/>
          <p:nvPr/>
        </p:nvSpPr>
        <p:spPr>
          <a:xfrm flipH="1">
            <a:off x="1828800" y="3810000"/>
            <a:ext cx="2362200" cy="838200"/>
          </a:xfrm>
          <a:prstGeom prst="rightArrow">
            <a:avLst/>
          </a:prstGeom>
          <a:solidFill>
            <a:srgbClr val="CC2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2400" dirty="0"/>
              <a:t>inside out</a:t>
            </a:r>
          </a:p>
        </p:txBody>
      </p:sp>
      <p:sp>
        <p:nvSpPr>
          <p:cNvPr id="18" name="Oval 17"/>
          <p:cNvSpPr/>
          <p:nvPr/>
        </p:nvSpPr>
        <p:spPr>
          <a:xfrm>
            <a:off x="4114800" y="3810000"/>
            <a:ext cx="914400" cy="83820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rtlCol="0" anchor="ctr"/>
          <a:lstStyle/>
          <a:p>
            <a:pPr algn="ctr"/>
            <a:r>
              <a:rPr lang="en-US" sz="1600" dirty="0">
                <a:solidFill>
                  <a:schemeClr val="accent1"/>
                </a:solidFill>
              </a:rPr>
              <a:t>systems</a:t>
            </a:r>
          </a:p>
        </p:txBody>
      </p:sp>
      <p:sp>
        <p:nvSpPr>
          <p:cNvPr id="13" name="Cloud 12"/>
          <p:cNvSpPr/>
          <p:nvPr/>
        </p:nvSpPr>
        <p:spPr>
          <a:xfrm>
            <a:off x="159661" y="3733800"/>
            <a:ext cx="1752600" cy="1143000"/>
          </a:xfrm>
          <a:prstGeom prst="cloud">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2000" dirty="0">
                <a:solidFill>
                  <a:schemeClr val="bg1"/>
                </a:solidFill>
              </a:rPr>
              <a:t>misery moments</a:t>
            </a:r>
          </a:p>
        </p:txBody>
      </p:sp>
      <p:sp>
        <p:nvSpPr>
          <p:cNvPr id="15" name="Rectangle 14"/>
          <p:cNvSpPr/>
          <p:nvPr/>
        </p:nvSpPr>
        <p:spPr>
          <a:xfrm>
            <a:off x="2286000" y="6581002"/>
            <a:ext cx="6858000" cy="276999"/>
          </a:xfrm>
          <a:prstGeom prst="rect">
            <a:avLst/>
          </a:prstGeom>
        </p:spPr>
        <p:txBody>
          <a:bodyPr wrap="square" lIns="91427" tIns="45713" rIns="91427" bIns="45713">
            <a:spAutoFit/>
          </a:bodyPr>
          <a:lstStyle/>
          <a:p>
            <a:pPr algn="r"/>
            <a:r>
              <a:rPr lang="en-US" sz="1200" dirty="0">
                <a:solidFill>
                  <a:schemeClr val="bg1">
                    <a:lumMod val="50000"/>
                  </a:schemeClr>
                </a:solidFill>
                <a:latin typeface="+mn-lt"/>
              </a:rPr>
              <a:t>Brandon </a:t>
            </a:r>
            <a:r>
              <a:rPr lang="en-US" sz="1200" dirty="0" err="1">
                <a:solidFill>
                  <a:schemeClr val="bg1">
                    <a:lumMod val="50000"/>
                  </a:schemeClr>
                </a:solidFill>
                <a:latin typeface="+mn-lt"/>
              </a:rPr>
              <a:t>Schauer</a:t>
            </a:r>
            <a:r>
              <a:rPr lang="en-US" sz="1200" dirty="0">
                <a:solidFill>
                  <a:schemeClr val="bg1">
                    <a:lumMod val="50000"/>
                  </a:schemeClr>
                </a:solidFill>
                <a:latin typeface="+mn-lt"/>
              </a:rPr>
              <a:t>, The (Near) Future of Managing Experiences http://bit.ly/pMumzn</a:t>
            </a:r>
          </a:p>
        </p:txBody>
      </p:sp>
      <p:sp>
        <p:nvSpPr>
          <p:cNvPr id="27" name="Down Arrow 26"/>
          <p:cNvSpPr/>
          <p:nvPr/>
        </p:nvSpPr>
        <p:spPr>
          <a:xfrm rot="3437100">
            <a:off x="5759320" y="1710541"/>
            <a:ext cx="837548" cy="72160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28" name="TextBox 27"/>
          <p:cNvSpPr txBox="1"/>
          <p:nvPr/>
        </p:nvSpPr>
        <p:spPr>
          <a:xfrm>
            <a:off x="6304222" y="1323440"/>
            <a:ext cx="2756849" cy="1354203"/>
          </a:xfrm>
          <a:prstGeom prst="rect">
            <a:avLst/>
          </a:prstGeom>
          <a:noFill/>
        </p:spPr>
        <p:txBody>
          <a:bodyPr wrap="square" lIns="91427" tIns="45713" rIns="91427" bIns="45713" rtlCol="0">
            <a:spAutoFit/>
          </a:bodyPr>
          <a:lstStyle/>
          <a:p>
            <a:pPr algn="r"/>
            <a:r>
              <a:rPr lang="en-US" sz="2000" dirty="0" smtClean="0">
                <a:latin typeface="+mn-lt"/>
              </a:rPr>
              <a:t>as a result </a:t>
            </a:r>
            <a:r>
              <a:rPr lang="en-US" sz="2000" dirty="0">
                <a:latin typeface="+mn-lt"/>
              </a:rPr>
              <a:t>of </a:t>
            </a:r>
            <a:r>
              <a:rPr lang="en-US" sz="4100" dirty="0" smtClean="0">
                <a:solidFill>
                  <a:schemeClr val="accent1"/>
                </a:solidFill>
                <a:latin typeface="+mn-lt"/>
              </a:rPr>
              <a:t>interactions</a:t>
            </a:r>
          </a:p>
          <a:p>
            <a:pPr algn="r"/>
            <a:r>
              <a:rPr lang="en-US" sz="2000" dirty="0" smtClean="0">
                <a:latin typeface="+mn-lt"/>
              </a:rPr>
              <a:t>with emotional resonance</a:t>
            </a:r>
            <a:endParaRPr lang="en-US" sz="2000" dirty="0">
              <a:latin typeface="+mn-lt"/>
            </a:endParaRPr>
          </a:p>
        </p:txBody>
      </p:sp>
      <p:sp>
        <p:nvSpPr>
          <p:cNvPr id="29" name="TextBox 28"/>
          <p:cNvSpPr txBox="1"/>
          <p:nvPr/>
        </p:nvSpPr>
        <p:spPr>
          <a:xfrm>
            <a:off x="6472526" y="5781612"/>
            <a:ext cx="2462417" cy="785549"/>
          </a:xfrm>
          <a:prstGeom prst="rect">
            <a:avLst/>
          </a:prstGeom>
          <a:noFill/>
        </p:spPr>
        <p:txBody>
          <a:bodyPr wrap="square" lIns="91427" tIns="45713" rIns="91427" bIns="45713" rtlCol="0">
            <a:spAutoFit/>
          </a:bodyPr>
          <a:lstStyle/>
          <a:p>
            <a:pPr algn="r"/>
            <a:r>
              <a:rPr lang="en-US" sz="2000" dirty="0">
                <a:latin typeface="+mn-lt"/>
              </a:rPr>
              <a:t>which happen at </a:t>
            </a:r>
            <a:r>
              <a:rPr lang="en-US" sz="2400" dirty="0">
                <a:solidFill>
                  <a:schemeClr val="accent1"/>
                </a:solidFill>
                <a:latin typeface="+mn-lt"/>
              </a:rPr>
              <a:t>touchpoints</a:t>
            </a:r>
          </a:p>
        </p:txBody>
      </p:sp>
      <p:sp>
        <p:nvSpPr>
          <p:cNvPr id="30" name="Down Arrow 29"/>
          <p:cNvSpPr/>
          <p:nvPr/>
        </p:nvSpPr>
        <p:spPr>
          <a:xfrm rot="7326394">
            <a:off x="6211831" y="4623935"/>
            <a:ext cx="837548" cy="161788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a:p>
        </p:txBody>
      </p:sp>
      <p:sp>
        <p:nvSpPr>
          <p:cNvPr id="2" name="Rectangle 1"/>
          <p:cNvSpPr/>
          <p:nvPr/>
        </p:nvSpPr>
        <p:spPr>
          <a:xfrm>
            <a:off x="89154" y="1183261"/>
            <a:ext cx="3619902" cy="461665"/>
          </a:xfrm>
          <a:prstGeom prst="rect">
            <a:avLst/>
          </a:prstGeom>
        </p:spPr>
        <p:txBody>
          <a:bodyPr wrap="none">
            <a:spAutoFit/>
          </a:bodyPr>
          <a:lstStyle/>
          <a:p>
            <a:r>
              <a:rPr lang="en-US" sz="2400" dirty="0">
                <a:solidFill>
                  <a:schemeClr val="accent1"/>
                </a:solidFill>
                <a:latin typeface="+mn-lt"/>
              </a:rPr>
              <a:t>are the stories you tell yourself</a:t>
            </a:r>
          </a:p>
        </p:txBody>
      </p:sp>
    </p:spTree>
    <p:extLst>
      <p:ext uri="{BB962C8B-B14F-4D97-AF65-F5344CB8AC3E}">
        <p14:creationId xmlns:p14="http://schemas.microsoft.com/office/powerpoint/2010/main" val="34393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3" grpId="0" animBg="1"/>
      <p:bldP spid="18" grpId="0" animBg="1"/>
      <p:bldP spid="13" grpId="0" animBg="1"/>
      <p:bldP spid="27" grpId="0" animBg="1"/>
      <p:bldP spid="28" grpId="0"/>
      <p:bldP spid="29"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1"/>
            <a:ext cx="9144000" cy="686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675" b="4624"/>
          <a:stretch/>
        </p:blipFill>
        <p:spPr bwMode="auto">
          <a:xfrm>
            <a:off x="0" y="3769539"/>
            <a:ext cx="4781550" cy="205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1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579" y="3124321"/>
            <a:ext cx="4097774" cy="32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397824" y="613146"/>
            <a:ext cx="4904509" cy="5524589"/>
          </a:xfrm>
          <a:prstGeom prst="rect">
            <a:avLst/>
          </a:prstGeom>
          <a:noFill/>
        </p:spPr>
        <p:txBody>
          <a:bodyPr wrap="square">
            <a:spAutoFit/>
          </a:bodyPr>
          <a:lstStyle/>
          <a:p>
            <a:pPr eaLnBrk="0" hangingPunct="0">
              <a:spcBef>
                <a:spcPct val="30000"/>
              </a:spcBef>
              <a:defRPr/>
            </a:pPr>
            <a:r>
              <a:rPr lang="en-US" sz="4800" dirty="0" smtClean="0">
                <a:latin typeface="+mn-lt"/>
              </a:rPr>
              <a:t>Customer experience… </a:t>
            </a:r>
            <a:r>
              <a:rPr lang="en-US" sz="4800" dirty="0">
                <a:latin typeface="+mn-lt"/>
              </a:rPr>
              <a:t/>
            </a:r>
            <a:br>
              <a:rPr lang="en-US" sz="4800" dirty="0">
                <a:latin typeface="+mn-lt"/>
              </a:rPr>
            </a:br>
            <a:r>
              <a:rPr lang="en-US" sz="4800" dirty="0" smtClean="0">
                <a:latin typeface="+mn-lt"/>
              </a:rPr>
              <a:t>is </a:t>
            </a:r>
            <a:r>
              <a:rPr lang="en-US" sz="4800" dirty="0">
                <a:latin typeface="+mn-lt"/>
              </a:rPr>
              <a:t>the full</a:t>
            </a:r>
            <a:r>
              <a:rPr lang="en-US" sz="4800" dirty="0" smtClean="0">
                <a:latin typeface="+mn-lt"/>
              </a:rPr>
              <a:t>, end-to-end </a:t>
            </a:r>
            <a:r>
              <a:rPr lang="en-US" sz="4800" dirty="0">
                <a:latin typeface="+mn-lt"/>
              </a:rPr>
              <a:t>experience. </a:t>
            </a:r>
            <a:endParaRPr lang="en-US" sz="4800" dirty="0" smtClean="0">
              <a:latin typeface="+mn-lt"/>
            </a:endParaRPr>
          </a:p>
          <a:p>
            <a:pPr eaLnBrk="0" hangingPunct="0">
              <a:spcBef>
                <a:spcPct val="30000"/>
              </a:spcBef>
              <a:defRPr/>
            </a:pPr>
            <a:r>
              <a:rPr lang="en-US" sz="3200" dirty="0" smtClean="0">
                <a:latin typeface="+mn-lt"/>
              </a:rPr>
              <a:t>It </a:t>
            </a:r>
            <a:r>
              <a:rPr lang="en-US" sz="3200" dirty="0">
                <a:latin typeface="+mn-lt"/>
              </a:rPr>
              <a:t>starts </a:t>
            </a:r>
            <a:r>
              <a:rPr lang="en-US" sz="3200" dirty="0" smtClean="0">
                <a:latin typeface="+mn-lt"/>
              </a:rPr>
              <a:t>when you </a:t>
            </a:r>
            <a:r>
              <a:rPr lang="en-US" sz="3200" dirty="0">
                <a:latin typeface="+mn-lt"/>
              </a:rPr>
              <a:t>first hear about Amazon from </a:t>
            </a:r>
            <a:r>
              <a:rPr lang="en-US" sz="3200" dirty="0" smtClean="0">
                <a:latin typeface="+mn-lt"/>
              </a:rPr>
              <a:t>a friend</a:t>
            </a:r>
            <a:r>
              <a:rPr lang="en-US" sz="3200" dirty="0">
                <a:latin typeface="+mn-lt"/>
              </a:rPr>
              <a:t>, and ends when you get the </a:t>
            </a:r>
            <a:r>
              <a:rPr lang="en-US" sz="3200" dirty="0" smtClean="0">
                <a:latin typeface="+mn-lt"/>
              </a:rPr>
              <a:t>package in </a:t>
            </a:r>
            <a:r>
              <a:rPr lang="en-US" sz="3200" dirty="0">
                <a:latin typeface="+mn-lt"/>
              </a:rPr>
              <a:t>the mail and open it</a:t>
            </a:r>
            <a:r>
              <a:rPr lang="en-US" sz="3200" dirty="0" smtClean="0">
                <a:latin typeface="+mn-lt"/>
              </a:rPr>
              <a:t>.</a:t>
            </a:r>
          </a:p>
          <a:p>
            <a:pPr eaLnBrk="0" hangingPunct="0">
              <a:spcBef>
                <a:spcPct val="30000"/>
              </a:spcBef>
              <a:defRPr/>
            </a:pPr>
            <a:r>
              <a:rPr lang="en-US" dirty="0" smtClean="0">
                <a:latin typeface="+mn-lt"/>
              </a:rPr>
              <a:t>Jeff </a:t>
            </a:r>
            <a:r>
              <a:rPr lang="en-US" dirty="0">
                <a:latin typeface="+mn-lt"/>
              </a:rPr>
              <a:t>Bezos</a:t>
            </a:r>
          </a:p>
        </p:txBody>
      </p:sp>
    </p:spTree>
    <p:extLst>
      <p:ext uri="{BB962C8B-B14F-4D97-AF65-F5344CB8AC3E}">
        <p14:creationId xmlns:p14="http://schemas.microsoft.com/office/powerpoint/2010/main" val="539378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824" y="613146"/>
            <a:ext cx="3890397" cy="5539978"/>
          </a:xfrm>
          <a:prstGeom prst="rect">
            <a:avLst/>
          </a:prstGeom>
        </p:spPr>
        <p:txBody>
          <a:bodyPr wrap="square">
            <a:spAutoFit/>
          </a:bodyPr>
          <a:lstStyle/>
          <a:p>
            <a:r>
              <a:rPr lang="en-US" sz="4800" dirty="0" smtClean="0">
                <a:latin typeface="+mn-lt"/>
              </a:rPr>
              <a:t>Customer experience </a:t>
            </a:r>
            <a:br>
              <a:rPr lang="en-US" sz="4800" dirty="0" smtClean="0">
                <a:latin typeface="+mn-lt"/>
              </a:rPr>
            </a:br>
            <a:r>
              <a:rPr lang="en-US" sz="4800" dirty="0" smtClean="0">
                <a:latin typeface="+mn-lt"/>
              </a:rPr>
              <a:t>is the </a:t>
            </a:r>
            <a:r>
              <a:rPr lang="en-US" sz="4800" dirty="0" smtClean="0">
                <a:solidFill>
                  <a:srgbClr val="C00000"/>
                </a:solidFill>
                <a:latin typeface="+mn-lt"/>
              </a:rPr>
              <a:t>perception</a:t>
            </a:r>
            <a:r>
              <a:rPr lang="en-US" sz="4800" dirty="0" smtClean="0">
                <a:latin typeface="+mn-lt"/>
              </a:rPr>
              <a:t> </a:t>
            </a:r>
            <a:r>
              <a:rPr lang="en-US" sz="4800" dirty="0">
                <a:latin typeface="+mn-lt"/>
              </a:rPr>
              <a:t>that customers have of their interactions with an organization</a:t>
            </a:r>
            <a:r>
              <a:rPr lang="en-US" dirty="0" smtClean="0">
                <a:latin typeface="+mn-lt"/>
              </a:rPr>
              <a:t>.</a:t>
            </a:r>
          </a:p>
          <a:p>
            <a:r>
              <a:rPr lang="en-US" dirty="0" smtClean="0">
                <a:latin typeface="+mn-lt"/>
              </a:rPr>
              <a:t>Bruce </a:t>
            </a:r>
            <a:r>
              <a:rPr lang="en-US" dirty="0" err="1" smtClean="0">
                <a:latin typeface="+mn-lt"/>
              </a:rPr>
              <a:t>Temkin</a:t>
            </a:r>
            <a:endParaRPr lang="en-US" dirty="0">
              <a:latin typeface="+mn-lt"/>
            </a:endParaRPr>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359" y="810938"/>
            <a:ext cx="3884252" cy="382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669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cstate="print">
            <a:grayscl/>
          </a:blip>
          <a:srcRect/>
          <a:stretch>
            <a:fillRect/>
          </a:stretch>
        </p:blipFill>
        <p:spPr bwMode="auto">
          <a:xfrm>
            <a:off x="2438400" y="18082"/>
            <a:ext cx="6705600" cy="6839919"/>
          </a:xfrm>
          <a:prstGeom prst="rect">
            <a:avLst/>
          </a:prstGeom>
          <a:noFill/>
          <a:ln w="9525">
            <a:noFill/>
            <a:miter lim="800000"/>
            <a:headEnd/>
            <a:tailEnd/>
          </a:ln>
        </p:spPr>
      </p:pic>
      <p:cxnSp>
        <p:nvCxnSpPr>
          <p:cNvPr id="9" name="Straight Connector 8"/>
          <p:cNvCxnSpPr/>
          <p:nvPr/>
        </p:nvCxnSpPr>
        <p:spPr>
          <a:xfrm>
            <a:off x="0" y="4648200"/>
            <a:ext cx="457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 y="1"/>
            <a:ext cx="2971800" cy="800205"/>
          </a:xfrm>
          <a:prstGeom prst="rect">
            <a:avLst/>
          </a:prstGeom>
          <a:noFill/>
        </p:spPr>
        <p:txBody>
          <a:bodyPr wrap="square" lIns="91427" tIns="45713" rIns="91427" bIns="45713">
            <a:spAutoFit/>
          </a:bodyPr>
          <a:lstStyle/>
          <a:p>
            <a:endParaRPr lang="en-US" sz="2800" dirty="0">
              <a:latin typeface="HelveticaNeueLT Std Cn" pitchFamily="34" charset="0"/>
            </a:endParaRPr>
          </a:p>
          <a:p>
            <a:endParaRPr lang="en-US" dirty="0">
              <a:latin typeface="HelveticaNeueLT Std Cn" pitchFamily="34" charset="0"/>
            </a:endParaRPr>
          </a:p>
        </p:txBody>
      </p:sp>
      <p:sp>
        <p:nvSpPr>
          <p:cNvPr id="7" name="Oval 6"/>
          <p:cNvSpPr/>
          <p:nvPr/>
        </p:nvSpPr>
        <p:spPr>
          <a:xfrm>
            <a:off x="3957145" y="3042745"/>
            <a:ext cx="2784219" cy="261690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000" dirty="0">
              <a:solidFill>
                <a:schemeClr val="tx1"/>
              </a:solidFill>
              <a:latin typeface="HelveticaNeueLT Std Cn" pitchFamily="34" charset="0"/>
            </a:endParaRPr>
          </a:p>
        </p:txBody>
      </p:sp>
      <p:sp>
        <p:nvSpPr>
          <p:cNvPr id="6" name="Text Placeholder 5"/>
          <p:cNvSpPr>
            <a:spLocks noGrp="1"/>
          </p:cNvSpPr>
          <p:nvPr>
            <p:ph type="body" sz="quarter" idx="13"/>
          </p:nvPr>
        </p:nvSpPr>
        <p:spPr/>
        <p:txBody>
          <a:bodyPr/>
          <a:lstStyle/>
          <a:p>
            <a:r>
              <a:rPr lang="en-US" dirty="0"/>
              <a:t>How to Lead the Customer Experience  http://bit.ly/pbHAXX</a:t>
            </a:r>
          </a:p>
          <a:p>
            <a:endParaRPr lang="en-US" dirty="0"/>
          </a:p>
        </p:txBody>
      </p:sp>
      <p:sp>
        <p:nvSpPr>
          <p:cNvPr id="12" name="TextBox 11"/>
          <p:cNvSpPr txBox="1"/>
          <p:nvPr/>
        </p:nvSpPr>
        <p:spPr>
          <a:xfrm>
            <a:off x="126129" y="205007"/>
            <a:ext cx="3121568" cy="6555641"/>
          </a:xfrm>
          <a:prstGeom prst="rect">
            <a:avLst/>
          </a:prstGeom>
          <a:solidFill>
            <a:schemeClr val="bg1"/>
          </a:solidFill>
        </p:spPr>
        <p:txBody>
          <a:bodyPr wrap="square" rtlCol="0">
            <a:spAutoFit/>
          </a:bodyPr>
          <a:lstStyle/>
          <a:p>
            <a:r>
              <a:rPr lang="en-US" sz="3000" dirty="0" smtClean="0">
                <a:latin typeface="+mn-lt"/>
              </a:rPr>
              <a:t>Rather </a:t>
            </a:r>
            <a:r>
              <a:rPr lang="en-US" sz="3000" dirty="0">
                <a:latin typeface="+mn-lt"/>
              </a:rPr>
              <a:t>than creating a set of messages and images that associate a company and its products with emotional values, experience pioneers will be focused on creating a business that delivers the brand as an experience incorporating these values. </a:t>
            </a:r>
          </a:p>
        </p:txBody>
      </p:sp>
    </p:spTree>
    <p:extLst>
      <p:ext uri="{BB962C8B-B14F-4D97-AF65-F5344CB8AC3E}">
        <p14:creationId xmlns:p14="http://schemas.microsoft.com/office/powerpoint/2010/main" val="3998932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dubberly.com/wp-content/uploads/2008/05/4_experience_cycle_ap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15057" t="16881" r="17564" b="15740"/>
          <a:stretch/>
        </p:blipFill>
        <p:spPr bwMode="auto">
          <a:xfrm>
            <a:off x="1" y="17463"/>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3"/>
          </p:nvPr>
        </p:nvSpPr>
        <p:spPr/>
        <p:txBody>
          <a:bodyPr/>
          <a:lstStyle/>
          <a:p>
            <a:r>
              <a:rPr lang="en-US" dirty="0" smtClean="0">
                <a:latin typeface="Arial Narrow" pitchFamily="34" charset="0"/>
              </a:rPr>
              <a:t>The Experience Cycle, Hugh </a:t>
            </a:r>
            <a:r>
              <a:rPr lang="en-US" dirty="0" err="1" smtClean="0">
                <a:latin typeface="Arial Narrow" pitchFamily="34" charset="0"/>
              </a:rPr>
              <a:t>Dubberly</a:t>
            </a:r>
            <a:r>
              <a:rPr lang="en-US" dirty="0">
                <a:latin typeface="Arial Narrow" pitchFamily="34" charset="0"/>
              </a:rPr>
              <a:t> http://bit.ly/qhGLuQ</a:t>
            </a:r>
          </a:p>
        </p:txBody>
      </p:sp>
      <p:sp>
        <p:nvSpPr>
          <p:cNvPr id="4" name="TextBox 3"/>
          <p:cNvSpPr txBox="1"/>
          <p:nvPr/>
        </p:nvSpPr>
        <p:spPr>
          <a:xfrm>
            <a:off x="3848100" y="1102590"/>
            <a:ext cx="1636320" cy="1200329"/>
          </a:xfrm>
          <a:prstGeom prst="rect">
            <a:avLst/>
          </a:prstGeom>
          <a:noFill/>
        </p:spPr>
        <p:txBody>
          <a:bodyPr wrap="square" rtlCol="0">
            <a:spAutoFit/>
          </a:bodyPr>
          <a:lstStyle/>
          <a:p>
            <a:pPr algn="ctr"/>
            <a:r>
              <a:rPr lang="en-US" sz="2400" dirty="0" smtClean="0">
                <a:latin typeface="Arial Narrow" pitchFamily="34" charset="0"/>
              </a:rPr>
              <a:t>compelling captures imagination</a:t>
            </a:r>
            <a:endParaRPr lang="en-US" sz="2400" dirty="0">
              <a:latin typeface="Arial Narrow" pitchFamily="34" charset="0"/>
            </a:endParaRPr>
          </a:p>
        </p:txBody>
      </p:sp>
      <p:sp>
        <p:nvSpPr>
          <p:cNvPr id="7" name="TextBox 6"/>
          <p:cNvSpPr txBox="1"/>
          <p:nvPr/>
        </p:nvSpPr>
        <p:spPr>
          <a:xfrm>
            <a:off x="5627418" y="2292175"/>
            <a:ext cx="1802081" cy="1569660"/>
          </a:xfrm>
          <a:prstGeom prst="rect">
            <a:avLst/>
          </a:prstGeom>
          <a:noFill/>
        </p:spPr>
        <p:txBody>
          <a:bodyPr wrap="square" rtlCol="0">
            <a:spAutoFit/>
          </a:bodyPr>
          <a:lstStyle/>
          <a:p>
            <a:pPr algn="ctr"/>
            <a:r>
              <a:rPr lang="en-US" sz="2400" dirty="0" smtClean="0">
                <a:latin typeface="Arial Narrow" pitchFamily="34" charset="0"/>
              </a:rPr>
              <a:t>orienting</a:t>
            </a:r>
          </a:p>
          <a:p>
            <a:pPr algn="ctr"/>
            <a:r>
              <a:rPr lang="en-US" sz="2400" dirty="0" smtClean="0">
                <a:latin typeface="Arial Narrow" pitchFamily="34" charset="0"/>
              </a:rPr>
              <a:t>help them navigate the world</a:t>
            </a:r>
            <a:endParaRPr lang="en-US" sz="2400" dirty="0">
              <a:latin typeface="Arial Narrow" pitchFamily="34" charset="0"/>
            </a:endParaRPr>
          </a:p>
        </p:txBody>
      </p:sp>
      <p:sp>
        <p:nvSpPr>
          <p:cNvPr id="8" name="TextBox 7"/>
          <p:cNvSpPr txBox="1"/>
          <p:nvPr/>
        </p:nvSpPr>
        <p:spPr>
          <a:xfrm>
            <a:off x="5050970" y="4442791"/>
            <a:ext cx="1768930" cy="1200329"/>
          </a:xfrm>
          <a:prstGeom prst="rect">
            <a:avLst/>
          </a:prstGeom>
          <a:noFill/>
        </p:spPr>
        <p:txBody>
          <a:bodyPr wrap="square" rtlCol="0">
            <a:spAutoFit/>
          </a:bodyPr>
          <a:lstStyle/>
          <a:p>
            <a:pPr algn="ctr"/>
            <a:r>
              <a:rPr lang="en-US" sz="2400" dirty="0" smtClean="0">
                <a:latin typeface="Arial Narrow" pitchFamily="34" charset="0"/>
              </a:rPr>
              <a:t>embedded</a:t>
            </a:r>
          </a:p>
          <a:p>
            <a:pPr algn="ctr"/>
            <a:r>
              <a:rPr lang="en-US" sz="2400" dirty="0" smtClean="0">
                <a:latin typeface="Arial Narrow" pitchFamily="34" charset="0"/>
              </a:rPr>
              <a:t>become part of their lives</a:t>
            </a:r>
            <a:endParaRPr lang="en-US" sz="2400" dirty="0">
              <a:latin typeface="Arial Narrow" pitchFamily="34" charset="0"/>
            </a:endParaRPr>
          </a:p>
        </p:txBody>
      </p:sp>
      <p:sp>
        <p:nvSpPr>
          <p:cNvPr id="10" name="TextBox 9"/>
          <p:cNvSpPr txBox="1"/>
          <p:nvPr/>
        </p:nvSpPr>
        <p:spPr>
          <a:xfrm>
            <a:off x="2836962" y="4442791"/>
            <a:ext cx="1867397" cy="1200329"/>
          </a:xfrm>
          <a:prstGeom prst="rect">
            <a:avLst/>
          </a:prstGeom>
          <a:noFill/>
        </p:spPr>
        <p:txBody>
          <a:bodyPr wrap="square" rtlCol="0">
            <a:spAutoFit/>
          </a:bodyPr>
          <a:lstStyle/>
          <a:p>
            <a:pPr algn="ctr"/>
            <a:r>
              <a:rPr lang="en-US" sz="2400" dirty="0" smtClean="0">
                <a:latin typeface="Arial Narrow" pitchFamily="34" charset="0"/>
              </a:rPr>
              <a:t>generative</a:t>
            </a:r>
          </a:p>
          <a:p>
            <a:pPr algn="ctr"/>
            <a:r>
              <a:rPr lang="en-US" sz="2400" dirty="0" smtClean="0">
                <a:latin typeface="Arial Narrow" pitchFamily="34" charset="0"/>
              </a:rPr>
              <a:t>promise more good things</a:t>
            </a:r>
            <a:endParaRPr lang="en-US" sz="2400" dirty="0">
              <a:latin typeface="Arial Narrow" pitchFamily="34" charset="0"/>
            </a:endParaRPr>
          </a:p>
        </p:txBody>
      </p:sp>
      <p:sp>
        <p:nvSpPr>
          <p:cNvPr id="11" name="TextBox 10"/>
          <p:cNvSpPr txBox="1"/>
          <p:nvPr/>
        </p:nvSpPr>
        <p:spPr>
          <a:xfrm>
            <a:off x="2079417" y="2476840"/>
            <a:ext cx="1825833" cy="1200329"/>
          </a:xfrm>
          <a:prstGeom prst="rect">
            <a:avLst/>
          </a:prstGeom>
          <a:noFill/>
        </p:spPr>
        <p:txBody>
          <a:bodyPr wrap="square" rtlCol="0">
            <a:spAutoFit/>
          </a:bodyPr>
          <a:lstStyle/>
          <a:p>
            <a:pPr algn="ctr"/>
            <a:r>
              <a:rPr lang="en-US" sz="2400" dirty="0" smtClean="0">
                <a:latin typeface="Arial Narrow" pitchFamily="34" charset="0"/>
              </a:rPr>
              <a:t>reverberating </a:t>
            </a:r>
          </a:p>
          <a:p>
            <a:pPr algn="ctr"/>
            <a:r>
              <a:rPr lang="en-US" sz="2400" dirty="0" smtClean="0">
                <a:latin typeface="Arial Narrow" pitchFamily="34" charset="0"/>
              </a:rPr>
              <a:t>‘you just have to try this’</a:t>
            </a:r>
            <a:endParaRPr lang="en-US" sz="2400" dirty="0">
              <a:latin typeface="Arial Narrow" pitchFamily="34" charset="0"/>
            </a:endParaRPr>
          </a:p>
        </p:txBody>
      </p:sp>
      <p:sp>
        <p:nvSpPr>
          <p:cNvPr id="13" name="Rectangle 12"/>
          <p:cNvSpPr/>
          <p:nvPr/>
        </p:nvSpPr>
        <p:spPr>
          <a:xfrm>
            <a:off x="10618324" y="1341913"/>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sz="2400">
              <a:solidFill>
                <a:schemeClr val="tx1"/>
              </a:solidFill>
              <a:latin typeface="Arial Narrow" pitchFamily="34" charset="0"/>
            </a:endParaRPr>
          </a:p>
        </p:txBody>
      </p:sp>
      <p:sp>
        <p:nvSpPr>
          <p:cNvPr id="14" name="Rectangle 13"/>
          <p:cNvSpPr/>
          <p:nvPr/>
        </p:nvSpPr>
        <p:spPr>
          <a:xfrm>
            <a:off x="6104110" y="47966"/>
            <a:ext cx="1916297" cy="1222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r"/>
            <a:r>
              <a:rPr lang="en-US" sz="2400" dirty="0" smtClean="0">
                <a:solidFill>
                  <a:schemeClr val="tx1"/>
                </a:solidFill>
                <a:latin typeface="Arial Narrow" pitchFamily="34" charset="0"/>
              </a:rPr>
              <a:t>connect &amp; attract</a:t>
            </a:r>
            <a:endParaRPr lang="en-US" sz="2400" dirty="0">
              <a:solidFill>
                <a:schemeClr val="tx1"/>
              </a:solidFill>
              <a:latin typeface="Arial Narrow" pitchFamily="34" charset="0"/>
            </a:endParaRPr>
          </a:p>
        </p:txBody>
      </p:sp>
      <p:sp>
        <p:nvSpPr>
          <p:cNvPr id="15" name="Rectangle 14"/>
          <p:cNvSpPr/>
          <p:nvPr/>
        </p:nvSpPr>
        <p:spPr>
          <a:xfrm>
            <a:off x="7426077" y="2046887"/>
            <a:ext cx="1578411" cy="15374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chemeClr val="tx1"/>
                </a:solidFill>
                <a:latin typeface="Arial Narrow" pitchFamily="34" charset="0"/>
              </a:rPr>
              <a:t>orient</a:t>
            </a:r>
            <a:endParaRPr lang="en-US" sz="2400" dirty="0">
              <a:solidFill>
                <a:schemeClr val="tx1"/>
              </a:solidFill>
              <a:latin typeface="Arial Narrow" pitchFamily="34" charset="0"/>
            </a:endParaRPr>
          </a:p>
        </p:txBody>
      </p:sp>
      <p:sp>
        <p:nvSpPr>
          <p:cNvPr id="16" name="Rectangle 15"/>
          <p:cNvSpPr/>
          <p:nvPr/>
        </p:nvSpPr>
        <p:spPr>
          <a:xfrm>
            <a:off x="6760525" y="4589253"/>
            <a:ext cx="2184588" cy="20533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chemeClr val="tx1"/>
                </a:solidFill>
                <a:latin typeface="Arial Narrow" pitchFamily="34" charset="0"/>
              </a:rPr>
              <a:t>interact</a:t>
            </a:r>
            <a:endParaRPr lang="en-US" sz="2400" dirty="0">
              <a:solidFill>
                <a:schemeClr val="tx1"/>
              </a:solidFill>
              <a:latin typeface="Arial Narrow" pitchFamily="34" charset="0"/>
            </a:endParaRPr>
          </a:p>
        </p:txBody>
      </p:sp>
      <p:sp>
        <p:nvSpPr>
          <p:cNvPr id="17" name="Rectangle 16"/>
          <p:cNvSpPr/>
          <p:nvPr/>
        </p:nvSpPr>
        <p:spPr>
          <a:xfrm>
            <a:off x="154375" y="4533097"/>
            <a:ext cx="2836962" cy="2059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latin typeface="Arial Narrow" pitchFamily="34" charset="0"/>
              </a:rPr>
              <a:t>extend &amp; retain</a:t>
            </a:r>
            <a:endParaRPr lang="en-US" sz="2400" dirty="0">
              <a:solidFill>
                <a:schemeClr val="tx1"/>
              </a:solidFill>
              <a:latin typeface="Arial Narrow" pitchFamily="34" charset="0"/>
            </a:endParaRPr>
          </a:p>
        </p:txBody>
      </p:sp>
      <p:sp>
        <p:nvSpPr>
          <p:cNvPr id="18" name="Rectangle 17"/>
          <p:cNvSpPr/>
          <p:nvPr/>
        </p:nvSpPr>
        <p:spPr>
          <a:xfrm>
            <a:off x="154375" y="650392"/>
            <a:ext cx="2079416" cy="17701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latin typeface="Arial Narrow" pitchFamily="34" charset="0"/>
              </a:rPr>
              <a:t>advocate</a:t>
            </a:r>
            <a:endParaRPr lang="en-US" sz="2400" dirty="0">
              <a:solidFill>
                <a:schemeClr val="tx1"/>
              </a:solidFill>
              <a:latin typeface="Arial Narrow" pitchFamily="34" charset="0"/>
            </a:endParaRPr>
          </a:p>
        </p:txBody>
      </p:sp>
    </p:spTree>
    <p:extLst>
      <p:ext uri="{BB962C8B-B14F-4D97-AF65-F5344CB8AC3E}">
        <p14:creationId xmlns:p14="http://schemas.microsoft.com/office/powerpoint/2010/main" val="12702768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1981200" y="1524001"/>
            <a:ext cx="5105400" cy="5102352"/>
            <a:chOff x="1981200" y="1524000"/>
            <a:chExt cx="5105400" cy="5102352"/>
          </a:xfrm>
        </p:grpSpPr>
        <p:sp>
          <p:nvSpPr>
            <p:cNvPr id="7" name="Oval 6"/>
            <p:cNvSpPr/>
            <p:nvPr/>
          </p:nvSpPr>
          <p:spPr>
            <a:xfrm>
              <a:off x="1981200" y="1524000"/>
              <a:ext cx="5105400" cy="5102352"/>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000" dirty="0">
                <a:solidFill>
                  <a:schemeClr val="tx1"/>
                </a:solidFill>
              </a:endParaRPr>
            </a:p>
          </p:txBody>
        </p:sp>
        <p:sp>
          <p:nvSpPr>
            <p:cNvPr id="15" name="Cloud 14"/>
            <p:cNvSpPr/>
            <p:nvPr/>
          </p:nvSpPr>
          <p:spPr>
            <a:xfrm>
              <a:off x="2438400" y="2514600"/>
              <a:ext cx="4495800" cy="3581400"/>
            </a:xfrm>
            <a:prstGeom prst="cloud">
              <a:avLst/>
            </a:prstGeom>
            <a:solidFill>
              <a:srgbClr val="0072AA"/>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sp>
        <p:nvSpPr>
          <p:cNvPr id="3" name="TextBox 2"/>
          <p:cNvSpPr txBox="1"/>
          <p:nvPr/>
        </p:nvSpPr>
        <p:spPr>
          <a:xfrm>
            <a:off x="6794940" y="1515416"/>
            <a:ext cx="2246896" cy="5609292"/>
          </a:xfrm>
          <a:prstGeom prst="rect">
            <a:avLst/>
          </a:prstGeom>
          <a:noFill/>
        </p:spPr>
        <p:txBody>
          <a:bodyPr wrap="square" lIns="68644" tIns="34322" rIns="68644" bIns="34322" rtlCol="0">
            <a:spAutoFit/>
          </a:bodyPr>
          <a:lstStyle/>
          <a:p>
            <a:pPr algn="r"/>
            <a:r>
              <a:rPr lang="en-US" sz="2400" dirty="0">
                <a:latin typeface="+mn-lt"/>
              </a:rPr>
              <a:t>connect emotionally</a:t>
            </a:r>
          </a:p>
          <a:p>
            <a:pPr algn="r"/>
            <a:endParaRPr lang="en-US" sz="2400" dirty="0" smtClean="0">
              <a:latin typeface="+mn-lt"/>
            </a:endParaRPr>
          </a:p>
          <a:p>
            <a:pPr algn="r"/>
            <a:r>
              <a:rPr lang="en-US" sz="2400" dirty="0" smtClean="0">
                <a:latin typeface="+mn-lt"/>
              </a:rPr>
              <a:t>foster sense of control</a:t>
            </a:r>
          </a:p>
          <a:p>
            <a:pPr algn="r"/>
            <a:endParaRPr lang="en-US" sz="2400" dirty="0" smtClean="0">
              <a:latin typeface="+mn-lt"/>
            </a:endParaRPr>
          </a:p>
          <a:p>
            <a:pPr algn="r"/>
            <a:r>
              <a:rPr lang="en-US" sz="2400" dirty="0" smtClean="0">
                <a:latin typeface="+mn-lt"/>
              </a:rPr>
              <a:t>build </a:t>
            </a:r>
            <a:r>
              <a:rPr lang="en-US" sz="2400" dirty="0">
                <a:latin typeface="+mn-lt"/>
              </a:rPr>
              <a:t>trust and </a:t>
            </a:r>
            <a:r>
              <a:rPr lang="en-US" sz="2400" dirty="0" smtClean="0">
                <a:latin typeface="+mn-lt"/>
              </a:rPr>
              <a:t>relationships</a:t>
            </a:r>
          </a:p>
          <a:p>
            <a:pPr algn="r"/>
            <a:endParaRPr lang="en-US" sz="2400" dirty="0">
              <a:latin typeface="+mn-lt"/>
            </a:endParaRPr>
          </a:p>
          <a:p>
            <a:pPr algn="r"/>
            <a:r>
              <a:rPr lang="en-US" sz="2400" dirty="0" smtClean="0">
                <a:latin typeface="+mn-lt"/>
              </a:rPr>
              <a:t>help people make informed decisions</a:t>
            </a:r>
          </a:p>
          <a:p>
            <a:pPr algn="r"/>
            <a:endParaRPr lang="en-US" sz="2400" dirty="0">
              <a:latin typeface="+mn-lt"/>
            </a:endParaRPr>
          </a:p>
          <a:p>
            <a:pPr algn="r"/>
            <a:r>
              <a:rPr lang="en-US" sz="2400" dirty="0" smtClean="0">
                <a:latin typeface="+mn-lt"/>
              </a:rPr>
              <a:t>engage in conversation</a:t>
            </a:r>
          </a:p>
          <a:p>
            <a:pPr algn="r"/>
            <a:endParaRPr lang="en-US" sz="2400" dirty="0" smtClean="0">
              <a:latin typeface="+mn-lt"/>
            </a:endParaRPr>
          </a:p>
        </p:txBody>
      </p:sp>
      <p:sp>
        <p:nvSpPr>
          <p:cNvPr id="14" name="TextBox 13"/>
          <p:cNvSpPr txBox="1"/>
          <p:nvPr/>
        </p:nvSpPr>
        <p:spPr>
          <a:xfrm>
            <a:off x="4835695" y="351153"/>
            <a:ext cx="4127311" cy="700256"/>
          </a:xfrm>
          <a:prstGeom prst="rect">
            <a:avLst/>
          </a:prstGeom>
          <a:noFill/>
        </p:spPr>
        <p:txBody>
          <a:bodyPr wrap="square" lIns="68644" tIns="34322" rIns="68644" bIns="34322" rtlCol="0">
            <a:spAutoFit/>
          </a:bodyPr>
          <a:lstStyle/>
          <a:p>
            <a:pPr algn="r"/>
            <a:r>
              <a:rPr lang="en-US" sz="2800" dirty="0">
                <a:solidFill>
                  <a:schemeClr val="accent1"/>
                </a:solidFill>
                <a:latin typeface="+mn-lt"/>
              </a:rPr>
              <a:t>design</a:t>
            </a:r>
            <a:r>
              <a:rPr lang="en-US" sz="2400" dirty="0">
                <a:solidFill>
                  <a:schemeClr val="accent1"/>
                </a:solidFill>
                <a:latin typeface="+mn-lt"/>
              </a:rPr>
              <a:t> </a:t>
            </a:r>
            <a:r>
              <a:rPr lang="en-US" sz="4100" dirty="0" smtClean="0">
                <a:solidFill>
                  <a:schemeClr val="accent1"/>
                </a:solidFill>
                <a:latin typeface="+mn-lt"/>
              </a:rPr>
              <a:t>interactions</a:t>
            </a:r>
            <a:endParaRPr lang="en-US" sz="4100" dirty="0">
              <a:solidFill>
                <a:schemeClr val="accent1"/>
              </a:solidFill>
              <a:latin typeface="+mn-lt"/>
            </a:endParaRPr>
          </a:p>
        </p:txBody>
      </p:sp>
      <p:sp>
        <p:nvSpPr>
          <p:cNvPr id="9" name="Right Arrow 8"/>
          <p:cNvSpPr/>
          <p:nvPr/>
        </p:nvSpPr>
        <p:spPr>
          <a:xfrm>
            <a:off x="1580577" y="3810000"/>
            <a:ext cx="2359152" cy="838200"/>
          </a:xfrm>
          <a:prstGeom prst="rightArrow">
            <a:avLst/>
          </a:prstGeom>
          <a:solidFill>
            <a:srgbClr val="CC2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2400" dirty="0"/>
              <a:t>outside in</a:t>
            </a:r>
          </a:p>
        </p:txBody>
      </p:sp>
      <p:sp>
        <p:nvSpPr>
          <p:cNvPr id="17" name="Cloud 16"/>
          <p:cNvSpPr/>
          <p:nvPr/>
        </p:nvSpPr>
        <p:spPr>
          <a:xfrm>
            <a:off x="159661" y="3733800"/>
            <a:ext cx="1752600" cy="1143000"/>
          </a:xfrm>
          <a:prstGeom prst="cloud">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2000" dirty="0"/>
              <a:t>magic</a:t>
            </a:r>
          </a:p>
          <a:p>
            <a:pPr algn="ctr"/>
            <a:r>
              <a:rPr lang="en-US" sz="2000" dirty="0"/>
              <a:t>moments</a:t>
            </a:r>
          </a:p>
        </p:txBody>
      </p:sp>
      <p:sp>
        <p:nvSpPr>
          <p:cNvPr id="12" name="TextBox 11"/>
          <p:cNvSpPr txBox="1"/>
          <p:nvPr/>
        </p:nvSpPr>
        <p:spPr>
          <a:xfrm>
            <a:off x="63064" y="15767"/>
            <a:ext cx="9144000" cy="2554531"/>
          </a:xfrm>
          <a:prstGeom prst="rect">
            <a:avLst/>
          </a:prstGeom>
          <a:noFill/>
        </p:spPr>
        <p:txBody>
          <a:bodyPr wrap="square" lIns="91427" tIns="45713" rIns="91427" bIns="45713" rtlCol="0">
            <a:spAutoFit/>
          </a:bodyPr>
          <a:lstStyle/>
          <a:p>
            <a:r>
              <a:rPr lang="en-US" sz="8000" dirty="0" smtClean="0">
                <a:solidFill>
                  <a:schemeClr val="accent1"/>
                </a:solidFill>
                <a:latin typeface="+mn-lt"/>
              </a:rPr>
              <a:t>brand as</a:t>
            </a:r>
            <a:br>
              <a:rPr lang="en-US" sz="8000" dirty="0" smtClean="0">
                <a:solidFill>
                  <a:schemeClr val="accent1"/>
                </a:solidFill>
                <a:latin typeface="+mn-lt"/>
              </a:rPr>
            </a:br>
            <a:r>
              <a:rPr lang="en-US" sz="8000" dirty="0" smtClean="0">
                <a:solidFill>
                  <a:schemeClr val="accent1"/>
                </a:solidFill>
                <a:latin typeface="+mn-lt"/>
              </a:rPr>
              <a:t>experience</a:t>
            </a:r>
          </a:p>
        </p:txBody>
      </p:sp>
    </p:spTree>
    <p:extLst>
      <p:ext uri="{BB962C8B-B14F-4D97-AF65-F5344CB8AC3E}">
        <p14:creationId xmlns:p14="http://schemas.microsoft.com/office/powerpoint/2010/main" val="193310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444" y="1623848"/>
            <a:ext cx="5783555" cy="3197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www.virginia.edu/parking/images/tdmImages/Zipcar_4steps.gif"/>
          <p:cNvPicPr>
            <a:picLocks noChangeAspect="1" noChangeArrowheads="1"/>
          </p:cNvPicPr>
          <p:nvPr/>
        </p:nvPicPr>
        <p:blipFill>
          <a:blip r:embed="rId4"/>
          <a:srcRect/>
          <a:stretch>
            <a:fillRect/>
          </a:stretch>
        </p:blipFill>
        <p:spPr bwMode="auto">
          <a:xfrm>
            <a:off x="2303707" y="4908670"/>
            <a:ext cx="6840293" cy="1669930"/>
          </a:xfrm>
          <a:prstGeom prst="rect">
            <a:avLst/>
          </a:prstGeom>
          <a:noFill/>
        </p:spPr>
      </p:pic>
      <p:pic>
        <p:nvPicPr>
          <p:cNvPr id="15" name="Picture 8" descr="http://www.infrastructurist.com/wp-content/uploads/zipcar.png"/>
          <p:cNvPicPr>
            <a:picLocks noChangeAspect="1" noChangeArrowheads="1"/>
          </p:cNvPicPr>
          <p:nvPr/>
        </p:nvPicPr>
        <p:blipFill>
          <a:blip r:embed="rId5"/>
          <a:srcRect/>
          <a:stretch>
            <a:fillRect/>
          </a:stretch>
        </p:blipFill>
        <p:spPr bwMode="auto">
          <a:xfrm>
            <a:off x="211079" y="4908670"/>
            <a:ext cx="1979176" cy="1669930"/>
          </a:xfrm>
          <a:prstGeom prst="rect">
            <a:avLst/>
          </a:prstGeom>
          <a:solidFill>
            <a:schemeClr val="tx1"/>
          </a:solidFill>
          <a:ln>
            <a:noFill/>
          </a:ln>
        </p:spPr>
      </p:pic>
      <p:sp>
        <p:nvSpPr>
          <p:cNvPr id="6" name="Rectangle 5"/>
          <p:cNvSpPr/>
          <p:nvPr/>
        </p:nvSpPr>
        <p:spPr>
          <a:xfrm>
            <a:off x="238981" y="382257"/>
            <a:ext cx="3182135" cy="4154984"/>
          </a:xfrm>
          <a:prstGeom prst="rect">
            <a:avLst/>
          </a:prstGeom>
        </p:spPr>
        <p:txBody>
          <a:bodyPr wrap="square">
            <a:spAutoFit/>
          </a:bodyPr>
          <a:lstStyle/>
          <a:p>
            <a:r>
              <a:rPr lang="en-US" sz="3600" dirty="0" smtClean="0">
                <a:solidFill>
                  <a:srgbClr val="C00000"/>
                </a:solidFill>
                <a:latin typeface="+mn-lt"/>
              </a:rPr>
              <a:t>lifetime </a:t>
            </a:r>
            <a:r>
              <a:rPr lang="en-US" sz="3600" dirty="0">
                <a:solidFill>
                  <a:srgbClr val="C00000"/>
                </a:solidFill>
                <a:latin typeface="+mn-lt"/>
              </a:rPr>
              <a:t>experience…</a:t>
            </a:r>
            <a:r>
              <a:rPr lang="en-US" sz="3600" dirty="0">
                <a:latin typeface="+mn-lt"/>
              </a:rPr>
              <a:t> </a:t>
            </a:r>
            <a:endParaRPr lang="en-US" sz="3600" dirty="0" smtClean="0">
              <a:latin typeface="+mn-lt"/>
            </a:endParaRPr>
          </a:p>
          <a:p>
            <a:r>
              <a:rPr lang="en-US" sz="2400" dirty="0" smtClean="0">
                <a:latin typeface="+mn-lt"/>
              </a:rPr>
              <a:t>from </a:t>
            </a:r>
            <a:r>
              <a:rPr lang="en-US" sz="2400" dirty="0">
                <a:latin typeface="+mn-lt"/>
              </a:rPr>
              <a:t>the first time they go to our web site through the last time they ever use one of our cars and decide not to be a member any more. </a:t>
            </a:r>
            <a:r>
              <a:rPr lang="en-US" sz="2400" dirty="0" smtClean="0">
                <a:latin typeface="+mn-lt"/>
              </a:rPr>
              <a:t>[We] map </a:t>
            </a:r>
            <a:r>
              <a:rPr lang="en-US" sz="2400" dirty="0">
                <a:latin typeface="+mn-lt"/>
              </a:rPr>
              <a:t>that cycle and follow </a:t>
            </a:r>
            <a:r>
              <a:rPr lang="en-US" sz="2400" dirty="0" smtClean="0">
                <a:latin typeface="+mn-lt"/>
              </a:rPr>
              <a:t>it.</a:t>
            </a:r>
          </a:p>
          <a:p>
            <a:r>
              <a:rPr lang="en-US" sz="2400" dirty="0" smtClean="0">
                <a:latin typeface="+mn-lt"/>
              </a:rPr>
              <a:t> </a:t>
            </a:r>
            <a:r>
              <a:rPr lang="en-US" dirty="0" smtClean="0">
                <a:latin typeface="+mn-lt"/>
              </a:rPr>
              <a:t>Scott </a:t>
            </a:r>
            <a:r>
              <a:rPr lang="en-US" dirty="0">
                <a:latin typeface="+mn-lt"/>
              </a:rPr>
              <a:t>Griffith, CEO </a:t>
            </a:r>
            <a:r>
              <a:rPr lang="en-US" dirty="0" err="1" smtClean="0">
                <a:latin typeface="+mn-lt"/>
              </a:rPr>
              <a:t>Zipcar</a:t>
            </a:r>
            <a:endParaRPr lang="en-US" dirty="0">
              <a:latin typeface="+mn-lt"/>
            </a:endParaRPr>
          </a:p>
        </p:txBody>
      </p:sp>
    </p:spTree>
    <p:extLst>
      <p:ext uri="{BB962C8B-B14F-4D97-AF65-F5344CB8AC3E}">
        <p14:creationId xmlns:p14="http://schemas.microsoft.com/office/powerpoint/2010/main" val="229938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24" y="2804537"/>
            <a:ext cx="5229648" cy="377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91426" y="250536"/>
            <a:ext cx="3099234" cy="6063198"/>
          </a:xfrm>
          <a:prstGeom prst="rect">
            <a:avLst/>
          </a:prstGeom>
        </p:spPr>
        <p:txBody>
          <a:bodyPr wrap="square">
            <a:spAutoFit/>
          </a:bodyPr>
          <a:lstStyle/>
          <a:p>
            <a:r>
              <a:rPr lang="en-US" sz="2400" dirty="0">
                <a:latin typeface="+mn-lt"/>
              </a:rPr>
              <a:t>We don’t do advertising any more. We just do cool stuff, it sounds a bit </a:t>
            </a:r>
            <a:r>
              <a:rPr lang="en-US" sz="2400" dirty="0" err="1">
                <a:latin typeface="+mn-lt"/>
              </a:rPr>
              <a:t>wanky</a:t>
            </a:r>
            <a:r>
              <a:rPr lang="en-US" sz="2400" dirty="0">
                <a:latin typeface="+mn-lt"/>
              </a:rPr>
              <a:t>, but that’s just the way it is. Advertising is all about achieving awareness, and we no longer need awareness. </a:t>
            </a:r>
            <a:r>
              <a:rPr lang="en-US" sz="3200" dirty="0">
                <a:solidFill>
                  <a:srgbClr val="C00000"/>
                </a:solidFill>
                <a:latin typeface="+mn-lt"/>
              </a:rPr>
              <a:t>We need to become part of people’s lives and digital allows us to do that</a:t>
            </a:r>
            <a:r>
              <a:rPr lang="en-US" sz="3200" dirty="0" smtClean="0">
                <a:solidFill>
                  <a:srgbClr val="C00000"/>
                </a:solidFill>
                <a:latin typeface="+mn-lt"/>
              </a:rPr>
              <a:t>.</a:t>
            </a:r>
          </a:p>
          <a:p>
            <a:endParaRPr lang="en-US" dirty="0" smtClean="0">
              <a:latin typeface="+mn-lt"/>
            </a:endParaRPr>
          </a:p>
          <a:p>
            <a:r>
              <a:rPr lang="en-US" dirty="0" smtClean="0">
                <a:latin typeface="+mn-lt"/>
              </a:rPr>
              <a:t>Simon </a:t>
            </a:r>
            <a:r>
              <a:rPr lang="en-US" dirty="0" err="1">
                <a:latin typeface="+mn-lt"/>
              </a:rPr>
              <a:t>Pestridge</a:t>
            </a:r>
            <a:r>
              <a:rPr lang="en-US" dirty="0">
                <a:latin typeface="+mn-lt"/>
              </a:rPr>
              <a:t>, </a:t>
            </a:r>
            <a:r>
              <a:rPr lang="en-US" dirty="0" smtClean="0">
                <a:latin typeface="+mn-lt"/>
              </a:rPr>
              <a:t>Nike UK</a:t>
            </a:r>
            <a:endParaRPr lang="en-US" dirty="0">
              <a:latin typeface="+mn-lt"/>
            </a:endParaRPr>
          </a:p>
        </p:txBody>
      </p:sp>
    </p:spTree>
    <p:extLst>
      <p:ext uri="{BB962C8B-B14F-4D97-AF65-F5344CB8AC3E}">
        <p14:creationId xmlns:p14="http://schemas.microsoft.com/office/powerpoint/2010/main" val="261116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284"/>
          <a:stretch/>
        </p:blipFill>
        <p:spPr bwMode="auto">
          <a:xfrm>
            <a:off x="-76200" y="1047751"/>
            <a:ext cx="9227156"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3"/>
          </p:nvPr>
        </p:nvSpPr>
        <p:spPr/>
        <p:txBody>
          <a:bodyPr/>
          <a:lstStyle/>
          <a:p>
            <a:endParaRPr lang="en-US" dirty="0"/>
          </a:p>
        </p:txBody>
      </p:sp>
      <p:sp>
        <p:nvSpPr>
          <p:cNvPr id="10" name="Rectangle 9"/>
          <p:cNvSpPr/>
          <p:nvPr/>
        </p:nvSpPr>
        <p:spPr>
          <a:xfrm>
            <a:off x="1066800" y="2810986"/>
            <a:ext cx="8077200" cy="1477328"/>
          </a:xfrm>
          <a:prstGeom prst="rect">
            <a:avLst/>
          </a:prstGeom>
          <a:solidFill>
            <a:schemeClr val="tx1"/>
          </a:solidFill>
        </p:spPr>
        <p:txBody>
          <a:bodyPr wrap="square">
            <a:spAutoFit/>
          </a:bodyPr>
          <a:lstStyle/>
          <a:p>
            <a:r>
              <a:rPr lang="en-US" sz="3600" dirty="0">
                <a:solidFill>
                  <a:schemeClr val="bg1"/>
                </a:solidFill>
                <a:latin typeface="+mn-lt"/>
              </a:rPr>
              <a:t>You’ve </a:t>
            </a:r>
            <a:r>
              <a:rPr lang="en-US" sz="3600" dirty="0" err="1">
                <a:solidFill>
                  <a:schemeClr val="bg1"/>
                </a:solidFill>
                <a:latin typeface="+mn-lt"/>
              </a:rPr>
              <a:t>gotta</a:t>
            </a:r>
            <a:r>
              <a:rPr lang="en-US" sz="3600" dirty="0">
                <a:solidFill>
                  <a:schemeClr val="bg1"/>
                </a:solidFill>
                <a:latin typeface="+mn-lt"/>
              </a:rPr>
              <a:t> start with the customer experience and work backwards to the </a:t>
            </a:r>
            <a:r>
              <a:rPr lang="en-US" sz="3600" dirty="0" smtClean="0">
                <a:solidFill>
                  <a:schemeClr val="bg1"/>
                </a:solidFill>
                <a:latin typeface="+mn-lt"/>
              </a:rPr>
              <a:t>technology.</a:t>
            </a:r>
          </a:p>
          <a:p>
            <a:pPr algn="r"/>
            <a:r>
              <a:rPr lang="en-US" dirty="0" smtClean="0">
                <a:solidFill>
                  <a:schemeClr val="bg1"/>
                </a:solidFill>
                <a:latin typeface="+mn-lt"/>
              </a:rPr>
              <a:t>Steve Jobs</a:t>
            </a:r>
            <a:endParaRPr lang="en-US" dirty="0">
              <a:solidFill>
                <a:schemeClr val="bg1"/>
              </a:solidFill>
              <a:latin typeface="+mn-lt"/>
            </a:endParaRPr>
          </a:p>
        </p:txBody>
      </p:sp>
    </p:spTree>
    <p:extLst>
      <p:ext uri="{BB962C8B-B14F-4D97-AF65-F5344CB8AC3E}">
        <p14:creationId xmlns:p14="http://schemas.microsoft.com/office/powerpoint/2010/main" val="2787460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8468" y="2683835"/>
            <a:ext cx="10242468" cy="2554545"/>
          </a:xfrm>
          <a:prstGeom prst="rect">
            <a:avLst/>
          </a:prstGeom>
          <a:noFill/>
        </p:spPr>
        <p:txBody>
          <a:bodyPr wrap="square" rtlCol="0">
            <a:spAutoFit/>
          </a:bodyPr>
          <a:lstStyle/>
          <a:p>
            <a:pPr algn="r"/>
            <a:r>
              <a:rPr lang="en-US" sz="8000" dirty="0" smtClean="0">
                <a:latin typeface="+mn-lt"/>
              </a:rPr>
              <a:t>what is the experience you’re trying to deliver?</a:t>
            </a:r>
          </a:p>
        </p:txBody>
      </p:sp>
    </p:spTree>
    <p:extLst>
      <p:ext uri="{BB962C8B-B14F-4D97-AF65-F5344CB8AC3E}">
        <p14:creationId xmlns:p14="http://schemas.microsoft.com/office/powerpoint/2010/main" val="3543236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9534" b="24880"/>
          <a:stretch/>
        </p:blipFill>
        <p:spPr>
          <a:xfrm>
            <a:off x="-439387" y="1604228"/>
            <a:ext cx="4928260" cy="5253772"/>
          </a:xfrm>
          <a:prstGeom prst="rect">
            <a:avLst/>
          </a:prstGeom>
        </p:spPr>
      </p:pic>
      <p:sp>
        <p:nvSpPr>
          <p:cNvPr id="6" name="TextBox 5"/>
          <p:cNvSpPr txBox="1"/>
          <p:nvPr/>
        </p:nvSpPr>
        <p:spPr>
          <a:xfrm>
            <a:off x="4144488" y="2978452"/>
            <a:ext cx="4803570" cy="2862322"/>
          </a:xfrm>
          <a:prstGeom prst="rect">
            <a:avLst/>
          </a:prstGeom>
          <a:noFill/>
        </p:spPr>
        <p:txBody>
          <a:bodyPr wrap="square" rtlCol="0">
            <a:spAutoFit/>
          </a:bodyPr>
          <a:lstStyle/>
          <a:p>
            <a:pPr algn="r">
              <a:spcAft>
                <a:spcPts val="1200"/>
              </a:spcAft>
            </a:pPr>
            <a:r>
              <a:rPr lang="en-US" sz="2800" dirty="0" smtClean="0">
                <a:latin typeface="Arial Narrow" pitchFamily="34" charset="0"/>
              </a:rPr>
              <a:t>information rich environments</a:t>
            </a:r>
          </a:p>
          <a:p>
            <a:pPr algn="r">
              <a:spcAft>
                <a:spcPts val="1200"/>
              </a:spcAft>
            </a:pPr>
            <a:r>
              <a:rPr lang="en-US" sz="2800" dirty="0" smtClean="0">
                <a:latin typeface="Arial Narrow" pitchFamily="34" charset="0"/>
              </a:rPr>
              <a:t>learning</a:t>
            </a:r>
          </a:p>
          <a:p>
            <a:pPr algn="r">
              <a:spcAft>
                <a:spcPts val="1200"/>
              </a:spcAft>
            </a:pPr>
            <a:r>
              <a:rPr lang="en-US" sz="2800" dirty="0" smtClean="0">
                <a:latin typeface="Arial Narrow" pitchFamily="34" charset="0"/>
              </a:rPr>
              <a:t>aging</a:t>
            </a:r>
          </a:p>
          <a:p>
            <a:pPr algn="r">
              <a:spcAft>
                <a:spcPts val="1200"/>
              </a:spcAft>
            </a:pPr>
            <a:r>
              <a:rPr lang="en-US" sz="2800" dirty="0" smtClean="0">
                <a:latin typeface="Arial Narrow" pitchFamily="34" charset="0"/>
              </a:rPr>
              <a:t>living a healthy life</a:t>
            </a:r>
          </a:p>
          <a:p>
            <a:pPr algn="r">
              <a:spcAft>
                <a:spcPts val="1200"/>
              </a:spcAft>
            </a:pPr>
            <a:endParaRPr lang="en-US" sz="2800" dirty="0">
              <a:latin typeface="Arial Narrow" pitchFamily="34" charset="0"/>
            </a:endParaRPr>
          </a:p>
        </p:txBody>
      </p:sp>
      <p:sp>
        <p:nvSpPr>
          <p:cNvPr id="8" name="TextBox 7"/>
          <p:cNvSpPr txBox="1"/>
          <p:nvPr/>
        </p:nvSpPr>
        <p:spPr>
          <a:xfrm>
            <a:off x="0" y="213767"/>
            <a:ext cx="8948058" cy="1938992"/>
          </a:xfrm>
          <a:prstGeom prst="rect">
            <a:avLst/>
          </a:prstGeom>
          <a:noFill/>
        </p:spPr>
        <p:txBody>
          <a:bodyPr wrap="square" rtlCol="0">
            <a:spAutoFit/>
          </a:bodyPr>
          <a:lstStyle/>
          <a:p>
            <a:pPr algn="r"/>
            <a:r>
              <a:rPr lang="en-US" sz="7200" dirty="0" smtClean="0">
                <a:latin typeface="Arial Narrow" pitchFamily="34" charset="0"/>
              </a:rPr>
              <a:t>ask provocative questions</a:t>
            </a:r>
          </a:p>
          <a:p>
            <a:pPr algn="r"/>
            <a:r>
              <a:rPr lang="en-US" sz="4400" dirty="0" smtClean="0">
                <a:latin typeface="Arial Narrow" pitchFamily="34" charset="0"/>
              </a:rPr>
              <a:t>what will the future look like for</a:t>
            </a:r>
            <a:endParaRPr lang="en-US" sz="4400" dirty="0">
              <a:latin typeface="Arial Narrow" pitchFamily="34" charset="0"/>
            </a:endParaRPr>
          </a:p>
        </p:txBody>
      </p:sp>
    </p:spTree>
    <p:extLst>
      <p:ext uri="{BB962C8B-B14F-4D97-AF65-F5344CB8AC3E}">
        <p14:creationId xmlns:p14="http://schemas.microsoft.com/office/powerpoint/2010/main" val="2109139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2286000" y="0"/>
            <a:ext cx="4572000" cy="4572000"/>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583432" y="160020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smtClean="0"/>
              <a:t>who is your who?</a:t>
            </a:r>
            <a:endParaRPr lang="en-US" sz="8000" dirty="0"/>
          </a:p>
        </p:txBody>
      </p:sp>
    </p:spTree>
    <p:extLst>
      <p:ext uri="{BB962C8B-B14F-4D97-AF65-F5344CB8AC3E}">
        <p14:creationId xmlns:p14="http://schemas.microsoft.com/office/powerpoint/2010/main" val="9872360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8468" y="2683835"/>
            <a:ext cx="10242468" cy="2400657"/>
          </a:xfrm>
          <a:prstGeom prst="rect">
            <a:avLst/>
          </a:prstGeom>
          <a:noFill/>
        </p:spPr>
        <p:txBody>
          <a:bodyPr wrap="square" rtlCol="0">
            <a:spAutoFit/>
          </a:bodyPr>
          <a:lstStyle/>
          <a:p>
            <a:pPr algn="r"/>
            <a:r>
              <a:rPr lang="en-US" sz="9600" dirty="0" smtClean="0">
                <a:latin typeface="+mn-lt"/>
              </a:rPr>
              <a:t>aka the hero</a:t>
            </a:r>
          </a:p>
          <a:p>
            <a:pPr algn="r"/>
            <a:r>
              <a:rPr lang="en-US" sz="5400" dirty="0" smtClean="0">
                <a:latin typeface="+mn-lt"/>
              </a:rPr>
              <a:t>(not passive user)</a:t>
            </a:r>
            <a:endParaRPr lang="en-US" sz="5400" dirty="0">
              <a:latin typeface="+mn-lt"/>
            </a:endParaRPr>
          </a:p>
        </p:txBody>
      </p:sp>
    </p:spTree>
    <p:extLst>
      <p:ext uri="{BB962C8B-B14F-4D97-AF65-F5344CB8AC3E}">
        <p14:creationId xmlns:p14="http://schemas.microsoft.com/office/powerpoint/2010/main" val="3272164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980" t="12492" r="8235" b="13769"/>
          <a:stretch/>
        </p:blipFill>
        <p:spPr bwMode="auto">
          <a:xfrm>
            <a:off x="0" y="0"/>
            <a:ext cx="3029803" cy="675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761" r="29007" b="16112"/>
          <a:stretch/>
        </p:blipFill>
        <p:spPr bwMode="auto">
          <a:xfrm>
            <a:off x="-581892" y="0"/>
            <a:ext cx="3611695" cy="683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199" t="16814" r="12021" b="64954"/>
          <a:stretch/>
        </p:blipFill>
        <p:spPr bwMode="auto">
          <a:xfrm>
            <a:off x="1514901" y="1172091"/>
            <a:ext cx="7374578" cy="121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8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45143"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a:solidFill>
                  <a:schemeClr val="accent1"/>
                </a:solidFill>
              </a:rPr>
              <a:t>sick patient</a:t>
            </a:r>
          </a:p>
        </p:txBody>
      </p:sp>
      <p:sp>
        <p:nvSpPr>
          <p:cNvPr id="5" name="Oval 4"/>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a:solidFill>
                  <a:schemeClr val="accent1"/>
                </a:solidFill>
              </a:rPr>
              <a:t>consumer of health </a:t>
            </a:r>
          </a:p>
          <a:p>
            <a:pPr algn="ctr"/>
            <a:r>
              <a:rPr lang="en-US" sz="2700" dirty="0">
                <a:solidFill>
                  <a:schemeClr val="accent1"/>
                </a:solidFill>
              </a:rPr>
              <a:t>products and services</a:t>
            </a:r>
          </a:p>
        </p:txBody>
      </p:sp>
      <p:sp>
        <p:nvSpPr>
          <p:cNvPr id="2" name="Text Placeholder 1"/>
          <p:cNvSpPr>
            <a:spLocks noGrp="1"/>
          </p:cNvSpPr>
          <p:nvPr>
            <p:ph type="body" sz="quarter" idx="13"/>
          </p:nvPr>
        </p:nvSpPr>
        <p:spPr/>
        <p:txBody>
          <a:bodyPr/>
          <a:lstStyle/>
          <a:p>
            <a:r>
              <a:rPr lang="en-US" dirty="0" smtClean="0"/>
              <a:t>Reframing Health, Hugh </a:t>
            </a:r>
            <a:r>
              <a:rPr lang="en-US" dirty="0" err="1" smtClean="0"/>
              <a:t>Dubberly</a:t>
            </a:r>
            <a:endParaRPr lang="en-US" dirty="0"/>
          </a:p>
        </p:txBody>
      </p:sp>
    </p:spTree>
    <p:extLst>
      <p:ext uri="{BB962C8B-B14F-4D97-AF65-F5344CB8AC3E}">
        <p14:creationId xmlns:p14="http://schemas.microsoft.com/office/powerpoint/2010/main" val="35196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p:cNvCxnSpPr/>
          <p:nvPr/>
        </p:nvCxnSpPr>
        <p:spPr>
          <a:xfrm>
            <a:off x="1087648" y="2599531"/>
            <a:ext cx="0" cy="2903040"/>
          </a:xfrm>
          <a:prstGeom prst="line">
            <a:avLst/>
          </a:prstGeom>
          <a:ln w="317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466652" y="1174556"/>
            <a:ext cx="0" cy="4351962"/>
          </a:xfrm>
          <a:prstGeom prst="line">
            <a:avLst/>
          </a:prstGeom>
          <a:ln w="317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5400000">
            <a:off x="5844480" y="3866657"/>
            <a:ext cx="3310775" cy="0"/>
          </a:xfrm>
          <a:prstGeom prst="line">
            <a:avLst/>
          </a:prstGeom>
          <a:ln w="3175">
            <a:solidFill>
              <a:srgbClr val="CC2229"/>
            </a:solidFill>
          </a:ln>
          <a:effectLst/>
        </p:spPr>
        <p:style>
          <a:lnRef idx="2">
            <a:schemeClr val="accent1"/>
          </a:lnRef>
          <a:fillRef idx="0">
            <a:schemeClr val="accent1"/>
          </a:fillRef>
          <a:effectRef idx="1">
            <a:schemeClr val="accent1"/>
          </a:effectRef>
          <a:fontRef idx="minor">
            <a:schemeClr val="tx1"/>
          </a:fontRef>
        </p:style>
      </p:cxnSp>
      <p:pic>
        <p:nvPicPr>
          <p:cNvPr id="73" name="Picture 72" descr="person_icon_red.png"/>
          <p:cNvPicPr>
            <a:picLocks noChangeAspect="1"/>
          </p:cNvPicPr>
          <p:nvPr/>
        </p:nvPicPr>
        <p:blipFill>
          <a:blip r:embed="rId3"/>
          <a:stretch>
            <a:fillRect/>
          </a:stretch>
        </p:blipFill>
        <p:spPr>
          <a:xfrm>
            <a:off x="5660959" y="5796805"/>
            <a:ext cx="288269" cy="685800"/>
          </a:xfrm>
          <a:prstGeom prst="rect">
            <a:avLst/>
          </a:prstGeom>
        </p:spPr>
      </p:pic>
      <p:pic>
        <p:nvPicPr>
          <p:cNvPr id="74" name="Picture 73" descr="person_icon_green.png"/>
          <p:cNvPicPr>
            <a:picLocks noChangeAspect="1"/>
          </p:cNvPicPr>
          <p:nvPr/>
        </p:nvPicPr>
        <p:blipFill>
          <a:blip r:embed="rId4"/>
          <a:stretch>
            <a:fillRect/>
          </a:stretch>
        </p:blipFill>
        <p:spPr>
          <a:xfrm>
            <a:off x="6712791" y="5805431"/>
            <a:ext cx="288269" cy="685800"/>
          </a:xfrm>
          <a:prstGeom prst="rect">
            <a:avLst/>
          </a:prstGeom>
        </p:spPr>
      </p:pic>
      <p:cxnSp>
        <p:nvCxnSpPr>
          <p:cNvPr id="75" name="Straight Connector 74"/>
          <p:cNvCxnSpPr/>
          <p:nvPr/>
        </p:nvCxnSpPr>
        <p:spPr>
          <a:xfrm rot="5400000">
            <a:off x="3669404" y="5128488"/>
            <a:ext cx="799349" cy="0"/>
          </a:xfrm>
          <a:prstGeom prst="line">
            <a:avLst/>
          </a:prstGeom>
          <a:ln w="3175">
            <a:solidFill>
              <a:srgbClr val="CC2229"/>
            </a:solidFill>
          </a:ln>
          <a:effectLst/>
        </p:spPr>
        <p:style>
          <a:lnRef idx="2">
            <a:schemeClr val="accent1"/>
          </a:lnRef>
          <a:fillRef idx="0">
            <a:schemeClr val="accent1"/>
          </a:fillRef>
          <a:effectRef idx="1">
            <a:schemeClr val="accent1"/>
          </a:effectRef>
          <a:fontRef idx="minor">
            <a:schemeClr val="tx1"/>
          </a:fontRef>
        </p:style>
      </p:cxnSp>
      <p:pic>
        <p:nvPicPr>
          <p:cNvPr id="76" name="Picture 2" descr="http://www.eastcoastphoto.com/images/bfinder/Optio-M30_1632.jpg"/>
          <p:cNvPicPr>
            <a:picLocks noChangeAspect="1" noChangeArrowheads="1"/>
          </p:cNvPicPr>
          <p:nvPr/>
        </p:nvPicPr>
        <p:blipFill>
          <a:blip r:embed="rId5"/>
          <a:srcRect/>
          <a:stretch>
            <a:fillRect/>
          </a:stretch>
        </p:blipFill>
        <p:spPr bwMode="auto">
          <a:xfrm>
            <a:off x="3722504" y="4049648"/>
            <a:ext cx="906898" cy="679166"/>
          </a:xfrm>
          <a:prstGeom prst="rect">
            <a:avLst/>
          </a:prstGeom>
          <a:noFill/>
        </p:spPr>
      </p:pic>
      <p:sp>
        <p:nvSpPr>
          <p:cNvPr id="77" name="Rectangle 76"/>
          <p:cNvSpPr/>
          <p:nvPr/>
        </p:nvSpPr>
        <p:spPr>
          <a:xfrm>
            <a:off x="3770486" y="3609538"/>
            <a:ext cx="1848631" cy="3987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notices damage, takes pictures &amp; fills in clam form</a:t>
            </a:r>
            <a:endParaRPr lang="en-US" sz="1100" dirty="0">
              <a:solidFill>
                <a:schemeClr val="tx1"/>
              </a:solidFill>
              <a:latin typeface="Arial Narrow" pitchFamily="34" charset="0"/>
            </a:endParaRPr>
          </a:p>
        </p:txBody>
      </p:sp>
      <p:pic>
        <p:nvPicPr>
          <p:cNvPr id="78" name="Picture 77" descr="SearsFun_007.jpg"/>
          <p:cNvPicPr>
            <a:picLocks noChangeAspect="1"/>
          </p:cNvPicPr>
          <p:nvPr/>
        </p:nvPicPr>
        <p:blipFill rotWithShape="1">
          <a:blip r:embed="rId6"/>
          <a:srcRect t="22977" b="24928"/>
          <a:stretch/>
        </p:blipFill>
        <p:spPr>
          <a:xfrm>
            <a:off x="3764219" y="3014325"/>
            <a:ext cx="1854898" cy="618433"/>
          </a:xfrm>
          <a:prstGeom prst="rect">
            <a:avLst/>
          </a:prstGeom>
        </p:spPr>
      </p:pic>
      <p:sp>
        <p:nvSpPr>
          <p:cNvPr id="79" name="Rectangle 78"/>
          <p:cNvSpPr/>
          <p:nvPr/>
        </p:nvSpPr>
        <p:spPr>
          <a:xfrm>
            <a:off x="6141884" y="4102910"/>
            <a:ext cx="1572933" cy="3987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takes pictures &amp; fills in claim form</a:t>
            </a:r>
            <a:endParaRPr lang="en-US" sz="1100" dirty="0">
              <a:solidFill>
                <a:schemeClr val="tx1"/>
              </a:solidFill>
              <a:latin typeface="Arial Narrow" pitchFamily="34" charset="0"/>
            </a:endParaRPr>
          </a:p>
        </p:txBody>
      </p:sp>
      <p:pic>
        <p:nvPicPr>
          <p:cNvPr id="80" name="Picture 2" descr="http://www.eastcoastphoto.com/images/bfinder/Optio-M30_1632.jpg"/>
          <p:cNvPicPr>
            <a:picLocks noChangeAspect="1" noChangeArrowheads="1"/>
          </p:cNvPicPr>
          <p:nvPr/>
        </p:nvPicPr>
        <p:blipFill>
          <a:blip r:embed="rId5"/>
          <a:srcRect/>
          <a:stretch>
            <a:fillRect/>
          </a:stretch>
        </p:blipFill>
        <p:spPr bwMode="auto">
          <a:xfrm>
            <a:off x="6581777" y="4572861"/>
            <a:ext cx="906898" cy="679166"/>
          </a:xfrm>
          <a:prstGeom prst="rect">
            <a:avLst/>
          </a:prstGeom>
          <a:noFill/>
        </p:spPr>
      </p:pic>
      <p:cxnSp>
        <p:nvCxnSpPr>
          <p:cNvPr id="81" name="Straight Connector 80"/>
          <p:cNvCxnSpPr/>
          <p:nvPr/>
        </p:nvCxnSpPr>
        <p:spPr>
          <a:xfrm rot="5400000">
            <a:off x="6852843" y="5327535"/>
            <a:ext cx="151016" cy="0"/>
          </a:xfrm>
          <a:prstGeom prst="line">
            <a:avLst/>
          </a:prstGeom>
          <a:ln w="3175">
            <a:solidFill>
              <a:srgbClr val="CC2229"/>
            </a:solidFill>
          </a:ln>
          <a:effectLst/>
        </p:spPr>
        <p:style>
          <a:lnRef idx="2">
            <a:schemeClr val="accent1"/>
          </a:lnRef>
          <a:fillRef idx="0">
            <a:schemeClr val="accent1"/>
          </a:fillRef>
          <a:effectRef idx="1">
            <a:schemeClr val="accent1"/>
          </a:effectRef>
          <a:fontRef idx="minor">
            <a:schemeClr val="tx1"/>
          </a:fontRef>
        </p:style>
      </p:cxnSp>
      <p:pic>
        <p:nvPicPr>
          <p:cNvPr id="82" name="Picture 81" descr="SearsFun_007.jpg"/>
          <p:cNvPicPr>
            <a:picLocks noChangeAspect="1"/>
          </p:cNvPicPr>
          <p:nvPr/>
        </p:nvPicPr>
        <p:blipFill rotWithShape="1">
          <a:blip r:embed="rId6"/>
          <a:srcRect t="24541" b="26627"/>
          <a:stretch/>
        </p:blipFill>
        <p:spPr>
          <a:xfrm>
            <a:off x="6130009" y="3606880"/>
            <a:ext cx="1584808" cy="495292"/>
          </a:xfrm>
          <a:prstGeom prst="rect">
            <a:avLst/>
          </a:prstGeom>
        </p:spPr>
      </p:pic>
      <p:cxnSp>
        <p:nvCxnSpPr>
          <p:cNvPr id="86" name="Straight Connector 85"/>
          <p:cNvCxnSpPr/>
          <p:nvPr/>
        </p:nvCxnSpPr>
        <p:spPr>
          <a:xfrm rot="5400000">
            <a:off x="4718186" y="4223214"/>
            <a:ext cx="2657398" cy="0"/>
          </a:xfrm>
          <a:prstGeom prst="line">
            <a:avLst/>
          </a:prstGeom>
          <a:ln w="3175">
            <a:solidFill>
              <a:srgbClr val="CC2229"/>
            </a:solidFill>
          </a:ln>
          <a:effectLst/>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5491758" y="2695163"/>
            <a:ext cx="1572933" cy="199350"/>
          </a:xfrm>
          <a:prstGeom prst="rect">
            <a:avLst/>
          </a:prstGeom>
          <a:solidFill>
            <a:srgbClr val="0072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Arial Narrow" pitchFamily="34" charset="0"/>
              </a:rPr>
              <a:t>2 weeks later</a:t>
            </a:r>
            <a:endParaRPr lang="en-US" sz="1100" dirty="0">
              <a:latin typeface="Arial Narrow" pitchFamily="34" charset="0"/>
            </a:endParaRPr>
          </a:p>
        </p:txBody>
      </p:sp>
      <p:sp>
        <p:nvSpPr>
          <p:cNvPr id="88" name="Rectangle 87"/>
          <p:cNvSpPr/>
          <p:nvPr/>
        </p:nvSpPr>
        <p:spPr>
          <a:xfrm>
            <a:off x="5483346" y="2400181"/>
            <a:ext cx="1572933" cy="1993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no record of claim</a:t>
            </a:r>
            <a:endParaRPr lang="en-US" sz="1100" dirty="0">
              <a:solidFill>
                <a:schemeClr val="tx1"/>
              </a:solidFill>
              <a:latin typeface="Arial Narrow" pitchFamily="34" charset="0"/>
            </a:endParaRPr>
          </a:p>
        </p:txBody>
      </p:sp>
      <p:sp>
        <p:nvSpPr>
          <p:cNvPr id="89" name="Rectangle 88"/>
          <p:cNvSpPr/>
          <p:nvPr/>
        </p:nvSpPr>
        <p:spPr>
          <a:xfrm>
            <a:off x="5484834" y="2162599"/>
            <a:ext cx="1572933" cy="1993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no open ticket</a:t>
            </a:r>
            <a:endParaRPr lang="en-US" sz="1100" dirty="0">
              <a:solidFill>
                <a:schemeClr val="tx1"/>
              </a:solidFill>
              <a:latin typeface="Arial Narrow" pitchFamily="34" charset="0"/>
            </a:endParaRPr>
          </a:p>
        </p:txBody>
      </p:sp>
      <p:pic>
        <p:nvPicPr>
          <p:cNvPr id="85" name="Picture 4" descr="http://www.utilitywatch.co.uk/images/icons/IconTelephoneMed.gif"/>
          <p:cNvPicPr>
            <a:picLocks noChangeAspect="1" noChangeArrowheads="1"/>
          </p:cNvPicPr>
          <p:nvPr/>
        </p:nvPicPr>
        <p:blipFill>
          <a:blip r:embed="rId7"/>
          <a:srcRect/>
          <a:stretch>
            <a:fillRect/>
          </a:stretch>
        </p:blipFill>
        <p:spPr bwMode="auto">
          <a:xfrm>
            <a:off x="5552066" y="2999938"/>
            <a:ext cx="457200" cy="457200"/>
          </a:xfrm>
          <a:prstGeom prst="rect">
            <a:avLst/>
          </a:prstGeom>
          <a:noFill/>
        </p:spPr>
      </p:pic>
      <p:cxnSp>
        <p:nvCxnSpPr>
          <p:cNvPr id="90" name="Straight Connector 89"/>
          <p:cNvCxnSpPr/>
          <p:nvPr/>
        </p:nvCxnSpPr>
        <p:spPr>
          <a:xfrm>
            <a:off x="-5824" y="5526519"/>
            <a:ext cx="9149824" cy="10895"/>
          </a:xfrm>
          <a:prstGeom prst="line">
            <a:avLst/>
          </a:prstGeom>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6819370" y="5388271"/>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92" name="Oval 91"/>
          <p:cNvSpPr/>
          <p:nvPr/>
        </p:nvSpPr>
        <p:spPr>
          <a:xfrm>
            <a:off x="5702495" y="5388271"/>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93" name="Oval 92"/>
          <p:cNvSpPr/>
          <p:nvPr/>
        </p:nvSpPr>
        <p:spPr>
          <a:xfrm>
            <a:off x="4973125" y="5388271"/>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94" name="Oval 93"/>
          <p:cNvSpPr/>
          <p:nvPr/>
        </p:nvSpPr>
        <p:spPr>
          <a:xfrm>
            <a:off x="3899380" y="5388271"/>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pic>
        <p:nvPicPr>
          <p:cNvPr id="95" name="Picture 94" descr="person_icon_green.png"/>
          <p:cNvPicPr>
            <a:picLocks noChangeAspect="1"/>
          </p:cNvPicPr>
          <p:nvPr/>
        </p:nvPicPr>
        <p:blipFill>
          <a:blip r:embed="rId4"/>
          <a:stretch>
            <a:fillRect/>
          </a:stretch>
        </p:blipFill>
        <p:spPr>
          <a:xfrm>
            <a:off x="3849297" y="5801265"/>
            <a:ext cx="288269" cy="685800"/>
          </a:xfrm>
          <a:prstGeom prst="rect">
            <a:avLst/>
          </a:prstGeom>
        </p:spPr>
      </p:pic>
      <p:pic>
        <p:nvPicPr>
          <p:cNvPr id="96" name="Picture 95" descr="person_icon_green.png"/>
          <p:cNvPicPr>
            <a:picLocks noChangeAspect="1"/>
          </p:cNvPicPr>
          <p:nvPr/>
        </p:nvPicPr>
        <p:blipFill>
          <a:blip r:embed="rId4"/>
          <a:stretch>
            <a:fillRect/>
          </a:stretch>
        </p:blipFill>
        <p:spPr>
          <a:xfrm>
            <a:off x="4925331" y="5789390"/>
            <a:ext cx="288269" cy="685800"/>
          </a:xfrm>
          <a:prstGeom prst="rect">
            <a:avLst/>
          </a:prstGeom>
        </p:spPr>
      </p:pic>
      <p:sp>
        <p:nvSpPr>
          <p:cNvPr id="99" name="Rectangle 98"/>
          <p:cNvSpPr/>
          <p:nvPr/>
        </p:nvSpPr>
        <p:spPr>
          <a:xfrm>
            <a:off x="2031512" y="1589842"/>
            <a:ext cx="1573916" cy="11785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so, you’re saying the service tech closed the ticket &amp; since you don’t have an open ticket, you can’t do anything until you send out another tech to open a new ticket?</a:t>
            </a:r>
            <a:endParaRPr lang="en-US" sz="1100" dirty="0">
              <a:solidFill>
                <a:schemeClr val="tx1"/>
              </a:solidFill>
              <a:latin typeface="Arial Narrow" pitchFamily="34" charset="0"/>
            </a:endParaRPr>
          </a:p>
        </p:txBody>
      </p:sp>
      <p:pic>
        <p:nvPicPr>
          <p:cNvPr id="100" name="Picture 4" descr="http://www.utilitywatch.co.uk/images/icons/IconTelephoneMed.gif"/>
          <p:cNvPicPr>
            <a:picLocks noChangeAspect="1" noChangeArrowheads="1"/>
          </p:cNvPicPr>
          <p:nvPr/>
        </p:nvPicPr>
        <p:blipFill>
          <a:blip r:embed="rId7"/>
          <a:srcRect/>
          <a:stretch>
            <a:fillRect/>
          </a:stretch>
        </p:blipFill>
        <p:spPr bwMode="auto">
          <a:xfrm>
            <a:off x="1903483" y="2939870"/>
            <a:ext cx="457200" cy="457200"/>
          </a:xfrm>
          <a:prstGeom prst="rect">
            <a:avLst/>
          </a:prstGeom>
          <a:noFill/>
        </p:spPr>
      </p:pic>
      <p:sp>
        <p:nvSpPr>
          <p:cNvPr id="101" name="Rectangle 100"/>
          <p:cNvSpPr/>
          <p:nvPr/>
        </p:nvSpPr>
        <p:spPr>
          <a:xfrm>
            <a:off x="2026979" y="2765766"/>
            <a:ext cx="1572933" cy="199350"/>
          </a:xfrm>
          <a:prstGeom prst="rect">
            <a:avLst/>
          </a:prstGeom>
          <a:solidFill>
            <a:srgbClr val="0072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Arial Narrow" pitchFamily="34" charset="0"/>
              </a:rPr>
              <a:t>make it to 2</a:t>
            </a:r>
            <a:r>
              <a:rPr lang="en-US" sz="1100" baseline="30000" dirty="0" smtClean="0">
                <a:latin typeface="Arial Narrow" pitchFamily="34" charset="0"/>
              </a:rPr>
              <a:t>nd</a:t>
            </a:r>
            <a:r>
              <a:rPr lang="en-US" sz="1100" dirty="0" smtClean="0">
                <a:latin typeface="Arial Narrow" pitchFamily="34" charset="0"/>
              </a:rPr>
              <a:t> level service</a:t>
            </a:r>
            <a:endParaRPr lang="en-US" sz="1100" dirty="0">
              <a:latin typeface="Arial Narrow" pitchFamily="34" charset="0"/>
            </a:endParaRPr>
          </a:p>
        </p:txBody>
      </p:sp>
      <p:cxnSp>
        <p:nvCxnSpPr>
          <p:cNvPr id="102" name="Straight Connector 101"/>
          <p:cNvCxnSpPr/>
          <p:nvPr/>
        </p:nvCxnSpPr>
        <p:spPr>
          <a:xfrm>
            <a:off x="1316781" y="5526521"/>
            <a:ext cx="0" cy="789856"/>
          </a:xfrm>
          <a:prstGeom prst="line">
            <a:avLst/>
          </a:prstGeom>
          <a:ln w="3175">
            <a:solidFill>
              <a:srgbClr val="C00000"/>
            </a:solidFill>
          </a:ln>
        </p:spPr>
        <p:style>
          <a:lnRef idx="2">
            <a:schemeClr val="accent1"/>
          </a:lnRef>
          <a:fillRef idx="0">
            <a:schemeClr val="accent1"/>
          </a:fillRef>
          <a:effectRef idx="1">
            <a:schemeClr val="accent1"/>
          </a:effectRef>
          <a:fontRef idx="minor">
            <a:schemeClr val="tx1"/>
          </a:fontRef>
        </p:style>
      </p:cxnSp>
      <p:pic>
        <p:nvPicPr>
          <p:cNvPr id="103" name="Picture 102" descr="person_icon_red.png"/>
          <p:cNvPicPr>
            <a:picLocks noChangeAspect="1"/>
          </p:cNvPicPr>
          <p:nvPr/>
        </p:nvPicPr>
        <p:blipFill>
          <a:blip r:embed="rId3"/>
          <a:stretch>
            <a:fillRect/>
          </a:stretch>
        </p:blipFill>
        <p:spPr>
          <a:xfrm>
            <a:off x="1710887" y="5786594"/>
            <a:ext cx="288269" cy="685800"/>
          </a:xfrm>
          <a:prstGeom prst="rect">
            <a:avLst/>
          </a:prstGeom>
        </p:spPr>
      </p:pic>
      <p:pic>
        <p:nvPicPr>
          <p:cNvPr id="104" name="Picture 103" descr="person_icon_green.png"/>
          <p:cNvPicPr>
            <a:picLocks noChangeAspect="1"/>
          </p:cNvPicPr>
          <p:nvPr/>
        </p:nvPicPr>
        <p:blipFill>
          <a:blip r:embed="rId4"/>
          <a:stretch>
            <a:fillRect/>
          </a:stretch>
        </p:blipFill>
        <p:spPr>
          <a:xfrm>
            <a:off x="2736841" y="5786594"/>
            <a:ext cx="288269" cy="685800"/>
          </a:xfrm>
          <a:prstGeom prst="rect">
            <a:avLst/>
          </a:prstGeom>
        </p:spPr>
      </p:pic>
      <p:pic>
        <p:nvPicPr>
          <p:cNvPr id="105" name="Picture 104" descr="person_icon_green.png"/>
          <p:cNvPicPr>
            <a:picLocks noChangeAspect="1"/>
          </p:cNvPicPr>
          <p:nvPr/>
        </p:nvPicPr>
        <p:blipFill>
          <a:blip r:embed="rId4"/>
          <a:stretch>
            <a:fillRect/>
          </a:stretch>
        </p:blipFill>
        <p:spPr>
          <a:xfrm>
            <a:off x="589348" y="5786594"/>
            <a:ext cx="288269" cy="685800"/>
          </a:xfrm>
          <a:prstGeom prst="rect">
            <a:avLst/>
          </a:prstGeom>
        </p:spPr>
      </p:pic>
      <p:sp>
        <p:nvSpPr>
          <p:cNvPr id="106" name="Oval 105"/>
          <p:cNvSpPr/>
          <p:nvPr/>
        </p:nvSpPr>
        <p:spPr>
          <a:xfrm>
            <a:off x="649017" y="5373600"/>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107" name="Oval 106"/>
          <p:cNvSpPr/>
          <p:nvPr/>
        </p:nvSpPr>
        <p:spPr>
          <a:xfrm>
            <a:off x="2777662" y="5371625"/>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pic>
        <p:nvPicPr>
          <p:cNvPr id="109" name="Picture 8" descr="http://www.morange.com.gh/images/morange_icons/email.png"/>
          <p:cNvPicPr>
            <a:picLocks noChangeAspect="1" noChangeArrowheads="1"/>
          </p:cNvPicPr>
          <p:nvPr/>
        </p:nvPicPr>
        <p:blipFill>
          <a:blip r:embed="rId8"/>
          <a:srcRect/>
          <a:stretch>
            <a:fillRect/>
          </a:stretch>
        </p:blipFill>
        <p:spPr bwMode="auto">
          <a:xfrm>
            <a:off x="908761" y="851071"/>
            <a:ext cx="609600" cy="609600"/>
          </a:xfrm>
          <a:prstGeom prst="rect">
            <a:avLst/>
          </a:prstGeom>
          <a:noFill/>
        </p:spPr>
      </p:pic>
      <p:sp>
        <p:nvSpPr>
          <p:cNvPr id="110" name="Rectangle 109"/>
          <p:cNvSpPr/>
          <p:nvPr/>
        </p:nvSpPr>
        <p:spPr>
          <a:xfrm>
            <a:off x="1607321" y="901092"/>
            <a:ext cx="2007169" cy="5469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“only thing I can do is copy everything that’s happened into an email and send it on”</a:t>
            </a:r>
            <a:endParaRPr lang="en-US" sz="1100" dirty="0">
              <a:solidFill>
                <a:schemeClr val="tx1"/>
              </a:solidFill>
              <a:latin typeface="Arial Narrow" pitchFamily="34" charset="0"/>
            </a:endParaRPr>
          </a:p>
        </p:txBody>
      </p:sp>
      <p:sp>
        <p:nvSpPr>
          <p:cNvPr id="111" name="Rectangle 110"/>
          <p:cNvSpPr/>
          <p:nvPr/>
        </p:nvSpPr>
        <p:spPr>
          <a:xfrm>
            <a:off x="389949" y="1580254"/>
            <a:ext cx="1573916" cy="1188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you misplaced the insurance claim one of the service techs filed, so he has  to do another visit to prepare the claim?</a:t>
            </a:r>
            <a:endParaRPr lang="en-US" sz="1100" dirty="0">
              <a:solidFill>
                <a:schemeClr val="tx1"/>
              </a:solidFill>
              <a:latin typeface="Arial Narrow" pitchFamily="34" charset="0"/>
            </a:endParaRPr>
          </a:p>
        </p:txBody>
      </p:sp>
      <p:sp>
        <p:nvSpPr>
          <p:cNvPr id="117" name="Rectangle 116"/>
          <p:cNvSpPr/>
          <p:nvPr/>
        </p:nvSpPr>
        <p:spPr>
          <a:xfrm>
            <a:off x="2031512" y="3429869"/>
            <a:ext cx="1573916" cy="1038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why I haven’t been called back? the visit was so the service tech could give the go ahead to replace the dishwasher!</a:t>
            </a:r>
            <a:endParaRPr lang="en-US" sz="1100" dirty="0">
              <a:solidFill>
                <a:schemeClr val="tx1"/>
              </a:solidFill>
              <a:latin typeface="Arial Narrow" pitchFamily="34" charset="0"/>
            </a:endParaRPr>
          </a:p>
        </p:txBody>
      </p:sp>
      <p:pic>
        <p:nvPicPr>
          <p:cNvPr id="118" name="Picture 4" descr="http://www.utilitywatch.co.uk/images/icons/IconTelephoneMed.gif"/>
          <p:cNvPicPr>
            <a:picLocks noChangeAspect="1" noChangeArrowheads="1"/>
          </p:cNvPicPr>
          <p:nvPr/>
        </p:nvPicPr>
        <p:blipFill>
          <a:blip r:embed="rId7"/>
          <a:srcRect/>
          <a:stretch>
            <a:fillRect/>
          </a:stretch>
        </p:blipFill>
        <p:spPr bwMode="auto">
          <a:xfrm>
            <a:off x="1987615" y="4726515"/>
            <a:ext cx="457200" cy="457200"/>
          </a:xfrm>
          <a:prstGeom prst="rect">
            <a:avLst/>
          </a:prstGeom>
          <a:noFill/>
        </p:spPr>
      </p:pic>
      <p:sp>
        <p:nvSpPr>
          <p:cNvPr id="114" name="Rectangle 113"/>
          <p:cNvSpPr/>
          <p:nvPr/>
        </p:nvSpPr>
        <p:spPr>
          <a:xfrm>
            <a:off x="2026980" y="4458319"/>
            <a:ext cx="1572933" cy="199350"/>
          </a:xfrm>
          <a:prstGeom prst="rect">
            <a:avLst/>
          </a:prstGeom>
          <a:solidFill>
            <a:srgbClr val="0072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Arial Narrow" pitchFamily="34" charset="0"/>
              </a:rPr>
              <a:t>2 weeks later</a:t>
            </a:r>
            <a:endParaRPr lang="en-US" sz="1100" dirty="0">
              <a:latin typeface="Arial Narrow" pitchFamily="34" charset="0"/>
            </a:endParaRPr>
          </a:p>
        </p:txBody>
      </p:sp>
      <p:sp>
        <p:nvSpPr>
          <p:cNvPr id="115" name="Rectangle 114"/>
          <p:cNvSpPr/>
          <p:nvPr/>
        </p:nvSpPr>
        <p:spPr>
          <a:xfrm>
            <a:off x="-5824" y="6162532"/>
            <a:ext cx="2742665" cy="198772"/>
          </a:xfrm>
          <a:prstGeom prst="rect">
            <a:avLst/>
          </a:prstGeom>
          <a:solidFill>
            <a:srgbClr val="0072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Arial Narrow" pitchFamily="34" charset="0"/>
              </a:rPr>
              <a:t>months (and lots of hair pulling) later</a:t>
            </a:r>
            <a:endParaRPr lang="en-US" sz="1100" dirty="0">
              <a:latin typeface="Arial Narrow" pitchFamily="34" charset="0"/>
            </a:endParaRPr>
          </a:p>
        </p:txBody>
      </p:sp>
      <p:cxnSp>
        <p:nvCxnSpPr>
          <p:cNvPr id="120" name="Straight Connector 119"/>
          <p:cNvCxnSpPr/>
          <p:nvPr/>
        </p:nvCxnSpPr>
        <p:spPr>
          <a:xfrm rot="5400000">
            <a:off x="1303943" y="5012699"/>
            <a:ext cx="1027639" cy="0"/>
          </a:xfrm>
          <a:prstGeom prst="line">
            <a:avLst/>
          </a:prstGeom>
          <a:ln w="3175">
            <a:solidFill>
              <a:srgbClr val="C00000"/>
            </a:solidFill>
          </a:ln>
        </p:spPr>
        <p:style>
          <a:lnRef idx="2">
            <a:schemeClr val="accent1"/>
          </a:lnRef>
          <a:fillRef idx="0">
            <a:schemeClr val="accent1"/>
          </a:fillRef>
          <a:effectRef idx="1">
            <a:schemeClr val="accent1"/>
          </a:effectRef>
          <a:fontRef idx="minor">
            <a:schemeClr val="tx1"/>
          </a:fontRef>
        </p:style>
      </p:cxnSp>
      <p:sp>
        <p:nvSpPr>
          <p:cNvPr id="121" name="Rectangle 120"/>
          <p:cNvSpPr/>
          <p:nvPr/>
        </p:nvSpPr>
        <p:spPr>
          <a:xfrm>
            <a:off x="377446" y="3790631"/>
            <a:ext cx="1573916" cy="867839"/>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Arial Narrow" pitchFamily="34" charset="0"/>
              </a:rPr>
              <a:t>brand new service shows up &amp; asks… “why am I here? what’s wrong with the dishwasher?”</a:t>
            </a:r>
            <a:endParaRPr lang="en-US" sz="1100" dirty="0">
              <a:latin typeface="Arial Narrow" pitchFamily="34" charset="0"/>
            </a:endParaRPr>
          </a:p>
        </p:txBody>
      </p:sp>
      <p:sp>
        <p:nvSpPr>
          <p:cNvPr id="122" name="Oval 121"/>
          <p:cNvSpPr/>
          <p:nvPr/>
        </p:nvSpPr>
        <p:spPr>
          <a:xfrm>
            <a:off x="1722762" y="5373600"/>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123" name="Rectangle 122"/>
          <p:cNvSpPr/>
          <p:nvPr/>
        </p:nvSpPr>
        <p:spPr>
          <a:xfrm>
            <a:off x="-6355" y="6373179"/>
            <a:ext cx="2743200" cy="4949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We’ll replace the dishwasher. But a service tech has to give the go ahead. We’ll send one over.</a:t>
            </a:r>
            <a:endParaRPr lang="en-US" sz="1100" dirty="0">
              <a:solidFill>
                <a:schemeClr val="tx1"/>
              </a:solidFill>
              <a:latin typeface="Arial Narrow" pitchFamily="34" charset="0"/>
            </a:endParaRPr>
          </a:p>
        </p:txBody>
      </p:sp>
      <p:pic>
        <p:nvPicPr>
          <p:cNvPr id="124" name="Picture 4" descr="http://www.utilitywatch.co.uk/images/icons/IconTelephoneMed.gif"/>
          <p:cNvPicPr>
            <a:picLocks noChangeAspect="1" noChangeArrowheads="1"/>
          </p:cNvPicPr>
          <p:nvPr/>
        </p:nvPicPr>
        <p:blipFill>
          <a:blip r:embed="rId7"/>
          <a:srcRect/>
          <a:stretch>
            <a:fillRect/>
          </a:stretch>
        </p:blipFill>
        <p:spPr bwMode="auto">
          <a:xfrm>
            <a:off x="1087648" y="5662879"/>
            <a:ext cx="457200" cy="457200"/>
          </a:xfrm>
          <a:prstGeom prst="rect">
            <a:avLst/>
          </a:prstGeom>
          <a:noFill/>
        </p:spPr>
      </p:pic>
      <p:pic>
        <p:nvPicPr>
          <p:cNvPr id="126" name="Picture 125" descr="SearsFun_006.jpg"/>
          <p:cNvPicPr>
            <a:picLocks noChangeAspect="1"/>
          </p:cNvPicPr>
          <p:nvPr/>
        </p:nvPicPr>
        <p:blipFill rotWithShape="1">
          <a:blip r:embed="rId9"/>
          <a:srcRect b="36578"/>
          <a:stretch/>
        </p:blipFill>
        <p:spPr>
          <a:xfrm>
            <a:off x="7804505" y="3014325"/>
            <a:ext cx="1352412" cy="1035323"/>
          </a:xfrm>
          <a:prstGeom prst="rect">
            <a:avLst/>
          </a:prstGeom>
        </p:spPr>
      </p:pic>
      <p:sp>
        <p:nvSpPr>
          <p:cNvPr id="127" name="Rectangle 126"/>
          <p:cNvSpPr/>
          <p:nvPr/>
        </p:nvSpPr>
        <p:spPr>
          <a:xfrm>
            <a:off x="7804505" y="4223215"/>
            <a:ext cx="1352412" cy="901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you’ve got to be kidding me... what a way to make me feel warm &amp; fuzzy</a:t>
            </a:r>
            <a:endParaRPr lang="en-US" sz="1100" dirty="0">
              <a:solidFill>
                <a:schemeClr val="tx1"/>
              </a:solidFill>
              <a:latin typeface="Arial Narrow" pitchFamily="34" charset="0"/>
            </a:endParaRPr>
          </a:p>
        </p:txBody>
      </p:sp>
      <p:cxnSp>
        <p:nvCxnSpPr>
          <p:cNvPr id="128" name="Straight Connector 127"/>
          <p:cNvCxnSpPr/>
          <p:nvPr/>
        </p:nvCxnSpPr>
        <p:spPr>
          <a:xfrm rot="5400000">
            <a:off x="8633088" y="5308480"/>
            <a:ext cx="271894" cy="0"/>
          </a:xfrm>
          <a:prstGeom prst="line">
            <a:avLst/>
          </a:prstGeom>
          <a:ln w="3175">
            <a:solidFill>
              <a:srgbClr val="CC2229"/>
            </a:solidFill>
          </a:ln>
          <a:effectLst/>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7804504" y="5734900"/>
            <a:ext cx="1353875" cy="558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guess they haven’t heard of the plain English campaign</a:t>
            </a:r>
            <a:endParaRPr lang="en-US" sz="1100" dirty="0">
              <a:solidFill>
                <a:schemeClr val="tx1"/>
              </a:solidFill>
              <a:latin typeface="Arial Narrow" pitchFamily="34" charset="0"/>
            </a:endParaRPr>
          </a:p>
        </p:txBody>
      </p:sp>
      <p:pic>
        <p:nvPicPr>
          <p:cNvPr id="130" name="Picture 129" descr="SearsFun_006.jpg"/>
          <p:cNvPicPr>
            <a:picLocks noChangeAspect="1"/>
          </p:cNvPicPr>
          <p:nvPr/>
        </p:nvPicPr>
        <p:blipFill>
          <a:blip r:embed="rId9"/>
          <a:srcRect l="61218" t="6992" r="3716" b="78933"/>
          <a:stretch>
            <a:fillRect/>
          </a:stretch>
        </p:blipFill>
        <p:spPr>
          <a:xfrm>
            <a:off x="7795262" y="2964046"/>
            <a:ext cx="1361656" cy="722494"/>
          </a:xfrm>
          <a:prstGeom prst="ellipse">
            <a:avLst/>
          </a:prstGeom>
          <a:ln w="3175" cap="rnd">
            <a:solidFill>
              <a:srgbClr val="C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2" name="Rectangle 131"/>
          <p:cNvSpPr/>
          <p:nvPr/>
        </p:nvSpPr>
        <p:spPr>
          <a:xfrm>
            <a:off x="7109909" y="1808934"/>
            <a:ext cx="1572933" cy="4023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latin typeface="Arial Narrow" pitchFamily="34" charset="0"/>
              </a:rPr>
              <a:t>I’m calling with your issue number</a:t>
            </a:r>
            <a:endParaRPr lang="en-US" sz="1100" dirty="0">
              <a:solidFill>
                <a:schemeClr val="tx1"/>
              </a:solidFill>
              <a:latin typeface="Arial Narrow" pitchFamily="34" charset="0"/>
            </a:endParaRPr>
          </a:p>
        </p:txBody>
      </p:sp>
      <p:pic>
        <p:nvPicPr>
          <p:cNvPr id="133" name="Picture 8" descr="http://www.restoroot.com/images/LetterOpener128.png"/>
          <p:cNvPicPr>
            <a:picLocks noChangeAspect="1" noChangeArrowheads="1"/>
          </p:cNvPicPr>
          <p:nvPr/>
        </p:nvPicPr>
        <p:blipFill>
          <a:blip r:embed="rId10"/>
          <a:srcRect/>
          <a:stretch>
            <a:fillRect/>
          </a:stretch>
        </p:blipFill>
        <p:spPr bwMode="auto">
          <a:xfrm>
            <a:off x="8258318" y="5064845"/>
            <a:ext cx="457200" cy="457200"/>
          </a:xfrm>
          <a:prstGeom prst="rect">
            <a:avLst/>
          </a:prstGeom>
          <a:noFill/>
        </p:spPr>
      </p:pic>
      <p:sp>
        <p:nvSpPr>
          <p:cNvPr id="134" name="Oval 133"/>
          <p:cNvSpPr/>
          <p:nvPr/>
        </p:nvSpPr>
        <p:spPr>
          <a:xfrm>
            <a:off x="7382904" y="5382153"/>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sp>
        <p:nvSpPr>
          <p:cNvPr id="135" name="Oval 134"/>
          <p:cNvSpPr/>
          <p:nvPr/>
        </p:nvSpPr>
        <p:spPr>
          <a:xfrm>
            <a:off x="8665403" y="5380178"/>
            <a:ext cx="228600" cy="228600"/>
          </a:xfrm>
          <a:prstGeom prst="ellipse">
            <a:avLst/>
          </a:prstGeom>
          <a:solidFill>
            <a:srgbClr val="0072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Arial Narrow" pitchFamily="34" charset="0"/>
            </a:endParaRPr>
          </a:p>
        </p:txBody>
      </p:sp>
      <p:pic>
        <p:nvPicPr>
          <p:cNvPr id="136"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b="46274"/>
          <a:stretch/>
        </p:blipFill>
        <p:spPr bwMode="auto">
          <a:xfrm>
            <a:off x="7804505" y="6319387"/>
            <a:ext cx="1353875" cy="21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descr="http://www.utilitywatch.co.uk/images/icons/IconTelephoneMed.gif"/>
          <p:cNvPicPr>
            <a:picLocks noChangeAspect="1" noChangeArrowheads="1"/>
          </p:cNvPicPr>
          <p:nvPr/>
        </p:nvPicPr>
        <p:blipFill>
          <a:blip r:embed="rId7"/>
          <a:srcRect/>
          <a:stretch>
            <a:fillRect/>
          </a:stretch>
        </p:blipFill>
        <p:spPr bwMode="auto">
          <a:xfrm>
            <a:off x="7006688" y="2042656"/>
            <a:ext cx="457200" cy="457200"/>
          </a:xfrm>
          <a:prstGeom prst="rect">
            <a:avLst/>
          </a:prstGeom>
          <a:noFill/>
        </p:spPr>
      </p:pic>
      <p:pic>
        <p:nvPicPr>
          <p:cNvPr id="72" name="Picture 4" descr="http://www.utilitywatch.co.uk/images/icons/IconTelephoneMed.gif"/>
          <p:cNvPicPr>
            <a:picLocks noChangeAspect="1" noChangeArrowheads="1"/>
          </p:cNvPicPr>
          <p:nvPr/>
        </p:nvPicPr>
        <p:blipFill>
          <a:blip r:embed="rId7"/>
          <a:srcRect/>
          <a:stretch>
            <a:fillRect/>
          </a:stretch>
        </p:blipFill>
        <p:spPr bwMode="auto">
          <a:xfrm>
            <a:off x="613165" y="2635070"/>
            <a:ext cx="457200" cy="457200"/>
          </a:xfrm>
          <a:prstGeom prst="rect">
            <a:avLst/>
          </a:prstGeom>
          <a:noFill/>
        </p:spPr>
      </p:pic>
    </p:spTree>
    <p:extLst>
      <p:ext uri="{BB962C8B-B14F-4D97-AF65-F5344CB8AC3E}">
        <p14:creationId xmlns:p14="http://schemas.microsoft.com/office/powerpoint/2010/main" val="1957427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45143"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rPr>
              <a:t>aging as medical problem to manage</a:t>
            </a:r>
            <a:endParaRPr lang="en-US" sz="2700" dirty="0">
              <a:solidFill>
                <a:schemeClr val="accent1"/>
              </a:solidFill>
            </a:endParaRPr>
          </a:p>
        </p:txBody>
      </p:sp>
      <p:sp>
        <p:nvSpPr>
          <p:cNvPr id="5" name="Oval 4"/>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rPr>
              <a:t>elder</a:t>
            </a:r>
            <a:endParaRPr lang="en-US" sz="2700" dirty="0">
              <a:solidFill>
                <a:schemeClr val="accent1"/>
              </a:solidFill>
            </a:endParaRPr>
          </a:p>
        </p:txBody>
      </p:sp>
      <p:sp>
        <p:nvSpPr>
          <p:cNvPr id="20" name="Rectangle 19"/>
          <p:cNvSpPr/>
          <p:nvPr/>
        </p:nvSpPr>
        <p:spPr>
          <a:xfrm>
            <a:off x="317641" y="3947767"/>
            <a:ext cx="4425810" cy="1669752"/>
          </a:xfrm>
          <a:prstGeom prst="rect">
            <a:avLst/>
          </a:prstGeom>
        </p:spPr>
        <p:txBody>
          <a:bodyPr wrap="square" lIns="68644" tIns="34322" rIns="68644" bIns="34322">
            <a:spAutoFit/>
          </a:bodyPr>
          <a:lstStyle/>
          <a:p>
            <a:pPr>
              <a:spcAft>
                <a:spcPts val="1200"/>
              </a:spcAft>
            </a:pPr>
            <a:r>
              <a:rPr lang="en-US" sz="2800" dirty="0">
                <a:solidFill>
                  <a:schemeClr val="accent1"/>
                </a:solidFill>
                <a:latin typeface="+mn-lt"/>
              </a:rPr>
              <a:t>nursing </a:t>
            </a:r>
            <a:r>
              <a:rPr lang="en-US" sz="2800" dirty="0" smtClean="0">
                <a:solidFill>
                  <a:schemeClr val="accent1"/>
                </a:solidFill>
                <a:latin typeface="+mn-lt"/>
              </a:rPr>
              <a:t>home</a:t>
            </a:r>
          </a:p>
          <a:p>
            <a:pPr>
              <a:spcAft>
                <a:spcPts val="1200"/>
              </a:spcAft>
            </a:pPr>
            <a:r>
              <a:rPr lang="en-US" sz="2800" dirty="0">
                <a:solidFill>
                  <a:schemeClr val="accent1"/>
                </a:solidFill>
                <a:latin typeface="+mn-lt"/>
              </a:rPr>
              <a:t>orderlies, aids, nurses</a:t>
            </a:r>
            <a:endParaRPr lang="en-US" sz="2800" dirty="0">
              <a:latin typeface="+mn-lt"/>
            </a:endParaRPr>
          </a:p>
          <a:p>
            <a:pPr>
              <a:spcAft>
                <a:spcPts val="1200"/>
              </a:spcAft>
            </a:pPr>
            <a:r>
              <a:rPr lang="en-US" sz="2800" dirty="0" smtClean="0">
                <a:solidFill>
                  <a:schemeClr val="accent1"/>
                </a:solidFill>
                <a:latin typeface="+mn-lt"/>
              </a:rPr>
              <a:t>receive care</a:t>
            </a:r>
            <a:endParaRPr lang="en-US" sz="2800" dirty="0">
              <a:latin typeface="+mn-lt"/>
            </a:endParaRPr>
          </a:p>
        </p:txBody>
      </p:sp>
      <p:sp>
        <p:nvSpPr>
          <p:cNvPr id="21" name="Rectangle 20"/>
          <p:cNvSpPr/>
          <p:nvPr/>
        </p:nvSpPr>
        <p:spPr>
          <a:xfrm>
            <a:off x="4197125" y="3947767"/>
            <a:ext cx="4459987" cy="2839303"/>
          </a:xfrm>
          <a:prstGeom prst="rect">
            <a:avLst/>
          </a:prstGeom>
        </p:spPr>
        <p:txBody>
          <a:bodyPr wrap="square" lIns="68644" tIns="34322" rIns="68644" bIns="34322">
            <a:spAutoFit/>
          </a:bodyPr>
          <a:lstStyle/>
          <a:p>
            <a:pPr algn="r">
              <a:spcAft>
                <a:spcPts val="1200"/>
              </a:spcAft>
            </a:pPr>
            <a:r>
              <a:rPr lang="en-US" sz="2800" dirty="0">
                <a:solidFill>
                  <a:schemeClr val="accent1"/>
                </a:solidFill>
                <a:latin typeface="+mn-lt"/>
              </a:rPr>
              <a:t>human habitat (</a:t>
            </a:r>
            <a:r>
              <a:rPr lang="en-US" sz="2800" dirty="0" smtClean="0">
                <a:solidFill>
                  <a:schemeClr val="accent1"/>
                </a:solidFill>
                <a:latin typeface="+mn-lt"/>
              </a:rPr>
              <a:t>relationships)</a:t>
            </a:r>
          </a:p>
          <a:p>
            <a:pPr algn="r">
              <a:spcAft>
                <a:spcPts val="1200"/>
              </a:spcAft>
            </a:pPr>
            <a:r>
              <a:rPr lang="en-US" sz="2800" dirty="0" err="1">
                <a:solidFill>
                  <a:schemeClr val="accent1"/>
                </a:solidFill>
                <a:latin typeface="+mn-lt"/>
              </a:rPr>
              <a:t>Shahbazim</a:t>
            </a:r>
            <a:endParaRPr lang="en-US" sz="2800" dirty="0" smtClean="0">
              <a:solidFill>
                <a:schemeClr val="accent1"/>
              </a:solidFill>
              <a:latin typeface="+mn-lt"/>
            </a:endParaRPr>
          </a:p>
          <a:p>
            <a:pPr algn="r">
              <a:spcAft>
                <a:spcPts val="1200"/>
              </a:spcAft>
            </a:pPr>
            <a:r>
              <a:rPr lang="en-US" sz="2800" dirty="0" smtClean="0">
                <a:solidFill>
                  <a:schemeClr val="accent1"/>
                </a:solidFill>
                <a:latin typeface="+mn-lt"/>
              </a:rPr>
              <a:t>give </a:t>
            </a:r>
            <a:r>
              <a:rPr lang="en-US" sz="2800" dirty="0">
                <a:solidFill>
                  <a:schemeClr val="accent1"/>
                </a:solidFill>
                <a:latin typeface="+mn-lt"/>
              </a:rPr>
              <a:t>and receive care</a:t>
            </a:r>
            <a:endParaRPr lang="en-US" sz="2800" dirty="0">
              <a:latin typeface="+mn-lt"/>
            </a:endParaRPr>
          </a:p>
          <a:p>
            <a:pPr>
              <a:spcAft>
                <a:spcPts val="1200"/>
              </a:spcAft>
            </a:pPr>
            <a:endParaRPr lang="en-US" sz="2800" dirty="0">
              <a:latin typeface="+mn-lt"/>
            </a:endParaRPr>
          </a:p>
          <a:p>
            <a:pPr>
              <a:spcAft>
                <a:spcPts val="1200"/>
              </a:spcAft>
            </a:pPr>
            <a:endParaRPr lang="en-US" sz="2800" dirty="0">
              <a:latin typeface="+mn-lt"/>
            </a:endParaRPr>
          </a:p>
        </p:txBody>
      </p:sp>
    </p:spTree>
    <p:extLst>
      <p:ext uri="{BB962C8B-B14F-4D97-AF65-F5344CB8AC3E}">
        <p14:creationId xmlns:p14="http://schemas.microsoft.com/office/powerpoint/2010/main" val="31338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45143"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rPr>
              <a:t>student</a:t>
            </a:r>
            <a:endParaRPr lang="en-US" sz="2700" dirty="0">
              <a:solidFill>
                <a:schemeClr val="accent1"/>
              </a:solidFill>
            </a:endParaRPr>
          </a:p>
        </p:txBody>
      </p:sp>
      <p:sp>
        <p:nvSpPr>
          <p:cNvPr id="3" name="Oval 2"/>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rPr>
              <a:t>lifelong learner</a:t>
            </a:r>
            <a:endParaRPr lang="en-US" sz="2700" dirty="0">
              <a:solidFill>
                <a:schemeClr val="accent1"/>
              </a:solidFill>
            </a:endParaRPr>
          </a:p>
        </p:txBody>
      </p:sp>
    </p:spTree>
    <p:extLst>
      <p:ext uri="{BB962C8B-B14F-4D97-AF65-F5344CB8AC3E}">
        <p14:creationId xmlns:p14="http://schemas.microsoft.com/office/powerpoint/2010/main" val="86961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371" r="30049" b="29776"/>
          <a:stretch/>
        </p:blipFill>
        <p:spPr bwMode="auto">
          <a:xfrm>
            <a:off x="0" y="1082958"/>
            <a:ext cx="2068527" cy="4619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06390" y="1103759"/>
            <a:ext cx="1954736" cy="3970304"/>
          </a:xfrm>
          <a:prstGeom prst="rect">
            <a:avLst/>
          </a:prstGeom>
          <a:noFill/>
        </p:spPr>
        <p:txBody>
          <a:bodyPr wrap="square" lIns="91427" tIns="45713" rIns="91427" bIns="45713" rtlCol="0">
            <a:spAutoFit/>
          </a:bodyPr>
          <a:lstStyle/>
          <a:p>
            <a:pPr algn="r"/>
            <a:r>
              <a:rPr lang="en-US" sz="3600" dirty="0" smtClean="0">
                <a:latin typeface="Arial Narrow" pitchFamily="34" charset="0"/>
              </a:rPr>
              <a:t>mentor of </a:t>
            </a:r>
          </a:p>
          <a:p>
            <a:pPr algn="r"/>
            <a:r>
              <a:rPr lang="en-US" sz="3600" dirty="0" smtClean="0">
                <a:latin typeface="Arial Narrow" pitchFamily="34" charset="0"/>
              </a:rPr>
              <a:t>heroes who actively chart their own journeys</a:t>
            </a:r>
          </a:p>
        </p:txBody>
      </p:sp>
      <p:sp>
        <p:nvSpPr>
          <p:cNvPr id="6" name="TextBox 5"/>
          <p:cNvSpPr txBox="1"/>
          <p:nvPr/>
        </p:nvSpPr>
        <p:spPr>
          <a:xfrm>
            <a:off x="2113549" y="1082958"/>
            <a:ext cx="2174671" cy="3416306"/>
          </a:xfrm>
          <a:prstGeom prst="rect">
            <a:avLst/>
          </a:prstGeom>
          <a:noFill/>
        </p:spPr>
        <p:txBody>
          <a:bodyPr wrap="square" lIns="91427" tIns="45713" rIns="91427" bIns="45713" rtlCol="0">
            <a:spAutoFit/>
          </a:bodyPr>
          <a:lstStyle/>
          <a:p>
            <a:r>
              <a:rPr lang="en-US" sz="3600" dirty="0" smtClean="0">
                <a:latin typeface="Arial Narrow" pitchFamily="34" charset="0"/>
              </a:rPr>
              <a:t>provider of </a:t>
            </a:r>
            <a:r>
              <a:rPr lang="en-US" sz="3600" dirty="0">
                <a:latin typeface="Arial Narrow" pitchFamily="34" charset="0"/>
              </a:rPr>
              <a:t>applications and services to passive users</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061126" y="1082958"/>
            <a:ext cx="2082874" cy="464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074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238" t="15423" r="65442" b="29339"/>
          <a:stretch/>
        </p:blipFill>
        <p:spPr>
          <a:xfrm>
            <a:off x="0" y="0"/>
            <a:ext cx="5035587" cy="6858000"/>
          </a:xfrm>
          <a:prstGeom prst="rect">
            <a:avLst/>
          </a:prstGeom>
        </p:spPr>
      </p:pic>
      <p:grpSp>
        <p:nvGrpSpPr>
          <p:cNvPr id="2" name="Group 23"/>
          <p:cNvGrpSpPr>
            <a:grpSpLocks/>
          </p:cNvGrpSpPr>
          <p:nvPr/>
        </p:nvGrpSpPr>
        <p:grpSpPr bwMode="auto">
          <a:xfrm>
            <a:off x="3048000" y="1676400"/>
            <a:ext cx="3200400" cy="2514600"/>
            <a:chOff x="2286000" y="1371600"/>
            <a:chExt cx="4343400" cy="3657600"/>
          </a:xfrm>
        </p:grpSpPr>
        <p:sp>
          <p:nvSpPr>
            <p:cNvPr id="4" name="Oval 3"/>
            <p:cNvSpPr/>
            <p:nvPr/>
          </p:nvSpPr>
          <p:spPr>
            <a:xfrm>
              <a:off x="6095093" y="2819401"/>
              <a:ext cx="534307" cy="380999"/>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en-US" sz="1800">
                <a:solidFill>
                  <a:prstClr val="white"/>
                </a:solidFill>
              </a:endParaRPr>
            </a:p>
          </p:txBody>
        </p:sp>
        <p:sp>
          <p:nvSpPr>
            <p:cNvPr id="3" name="Oval 2"/>
            <p:cNvSpPr/>
            <p:nvPr/>
          </p:nvSpPr>
          <p:spPr>
            <a:xfrm>
              <a:off x="2286000" y="1371600"/>
              <a:ext cx="3962061" cy="36576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en-US" sz="1800">
                <a:solidFill>
                  <a:prstClr val="white"/>
                </a:solidFill>
              </a:endParaRPr>
            </a:p>
          </p:txBody>
        </p:sp>
        <p:sp>
          <p:nvSpPr>
            <p:cNvPr id="5" name="Oval 4"/>
            <p:cNvSpPr/>
            <p:nvPr/>
          </p:nvSpPr>
          <p:spPr>
            <a:xfrm>
              <a:off x="5216071" y="2761673"/>
              <a:ext cx="456746" cy="45720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en-US" sz="1800">
                <a:solidFill>
                  <a:prstClr val="white"/>
                </a:solidFill>
              </a:endParaRPr>
            </a:p>
          </p:txBody>
        </p:sp>
        <p:sp>
          <p:nvSpPr>
            <p:cNvPr id="6" name="Oval 5"/>
            <p:cNvSpPr/>
            <p:nvPr/>
          </p:nvSpPr>
          <p:spPr>
            <a:xfrm>
              <a:off x="5409973" y="2819401"/>
              <a:ext cx="228373" cy="22859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FontTx/>
                <a:buNone/>
                <a:defRPr/>
              </a:pPr>
              <a:endParaRPr lang="en-US" sz="1800">
                <a:solidFill>
                  <a:prstClr val="white"/>
                </a:solidFill>
              </a:endParaRPr>
            </a:p>
          </p:txBody>
        </p:sp>
        <p:sp>
          <p:nvSpPr>
            <p:cNvPr id="8" name="Arc 7"/>
            <p:cNvSpPr/>
            <p:nvPr/>
          </p:nvSpPr>
          <p:spPr>
            <a:xfrm rot="10581774">
              <a:off x="4847659" y="3837709"/>
              <a:ext cx="915647" cy="928255"/>
            </a:xfrm>
            <a:prstGeom prst="arc">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ClrTx/>
                <a:buFontTx/>
                <a:buNone/>
                <a:defRPr/>
              </a:pPr>
              <a:endParaRPr lang="en-US" sz="1800">
                <a:solidFill>
                  <a:prstClr val="black"/>
                </a:solidFill>
              </a:endParaRPr>
            </a:p>
          </p:txBody>
        </p:sp>
      </p:grpSp>
      <p:cxnSp>
        <p:nvCxnSpPr>
          <p:cNvPr id="10" name="Straight Connector 9"/>
          <p:cNvCxnSpPr>
            <a:stCxn id="3" idx="7"/>
          </p:cNvCxnSpPr>
          <p:nvPr/>
        </p:nvCxnSpPr>
        <p:spPr bwMode="auto">
          <a:xfrm rot="5400000" flipH="1" flipV="1">
            <a:off x="6881813" y="-217488"/>
            <a:ext cx="920750" cy="3603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 idx="1"/>
          </p:cNvCxnSpPr>
          <p:nvPr/>
        </p:nvCxnSpPr>
        <p:spPr bwMode="auto">
          <a:xfrm rot="16200000" flipV="1">
            <a:off x="1289844" y="-140494"/>
            <a:ext cx="895350" cy="347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 idx="5"/>
          </p:cNvCxnSpPr>
          <p:nvPr/>
        </p:nvCxnSpPr>
        <p:spPr bwMode="auto">
          <a:xfrm rot="16200000" flipH="1">
            <a:off x="6364288" y="2998787"/>
            <a:ext cx="1955800" cy="3603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 idx="3"/>
          </p:cNvCxnSpPr>
          <p:nvPr/>
        </p:nvCxnSpPr>
        <p:spPr bwMode="auto">
          <a:xfrm rot="5400000">
            <a:off x="753269" y="3069431"/>
            <a:ext cx="1968500" cy="347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auto">
          <a:xfrm rot="16200000" flipH="1">
            <a:off x="4209256" y="6153944"/>
            <a:ext cx="7254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862" name="TextBox 28"/>
          <p:cNvSpPr txBox="1">
            <a:spLocks noChangeArrowheads="1"/>
          </p:cNvSpPr>
          <p:nvPr/>
        </p:nvSpPr>
        <p:spPr bwMode="auto">
          <a:xfrm>
            <a:off x="304800" y="2057400"/>
            <a:ext cx="2133600" cy="1847850"/>
          </a:xfrm>
          <a:prstGeom prst="rect">
            <a:avLst/>
          </a:prstGeom>
          <a:noFill/>
          <a:ln w="9525">
            <a:noFill/>
            <a:miter lim="800000"/>
            <a:headEnd/>
            <a:tailEnd/>
          </a:ln>
        </p:spPr>
        <p:txBody>
          <a:bodyPr>
            <a:spAutoFit/>
          </a:bodyPr>
          <a:lstStyle/>
          <a:p>
            <a:pPr algn="ctr">
              <a:spcBef>
                <a:spcPct val="0"/>
              </a:spcBef>
              <a:buClrTx/>
              <a:buFontTx/>
              <a:buNone/>
              <a:defRPr/>
            </a:pPr>
            <a:r>
              <a:rPr lang="en-US" sz="1600" dirty="0">
                <a:solidFill>
                  <a:srgbClr val="000000"/>
                </a:solidFill>
                <a:latin typeface="+mn-lt"/>
                <a:cs typeface="Arial" pitchFamily="34" charset="0"/>
              </a:rPr>
              <a:t>What do they </a:t>
            </a:r>
          </a:p>
          <a:p>
            <a:pPr algn="ctr">
              <a:spcBef>
                <a:spcPct val="0"/>
              </a:spcBef>
              <a:buClrTx/>
              <a:buFontTx/>
              <a:buNone/>
              <a:defRPr/>
            </a:pPr>
            <a:r>
              <a:rPr lang="en-US" sz="3200" b="1" dirty="0">
                <a:solidFill>
                  <a:srgbClr val="000000"/>
                </a:solidFill>
                <a:latin typeface="+mn-lt"/>
              </a:rPr>
              <a:t>HEAR?</a:t>
            </a:r>
          </a:p>
          <a:p>
            <a:pPr algn="ctr">
              <a:spcBef>
                <a:spcPct val="0"/>
              </a:spcBef>
              <a:buClrTx/>
              <a:buFontTx/>
              <a:buNone/>
              <a:defRPr/>
            </a:pPr>
            <a:r>
              <a:rPr lang="en-US" sz="1600" dirty="0">
                <a:solidFill>
                  <a:srgbClr val="000000"/>
                </a:solidFill>
                <a:latin typeface="+mn-lt"/>
              </a:rPr>
              <a:t>boss</a:t>
            </a:r>
          </a:p>
          <a:p>
            <a:pPr algn="ctr">
              <a:spcBef>
                <a:spcPct val="0"/>
              </a:spcBef>
              <a:buClrTx/>
              <a:buFontTx/>
              <a:buNone/>
              <a:defRPr/>
            </a:pPr>
            <a:r>
              <a:rPr lang="en-US" sz="1600" dirty="0">
                <a:solidFill>
                  <a:srgbClr val="000000"/>
                </a:solidFill>
                <a:latin typeface="+mn-lt"/>
              </a:rPr>
              <a:t>colleagues</a:t>
            </a:r>
          </a:p>
          <a:p>
            <a:pPr algn="ctr">
              <a:spcBef>
                <a:spcPct val="0"/>
              </a:spcBef>
              <a:buClrTx/>
              <a:buFontTx/>
              <a:buNone/>
              <a:defRPr/>
            </a:pPr>
            <a:r>
              <a:rPr lang="en-US" sz="1600" dirty="0">
                <a:solidFill>
                  <a:srgbClr val="000000"/>
                </a:solidFill>
                <a:latin typeface="+mn-lt"/>
              </a:rPr>
              <a:t>influencers</a:t>
            </a:r>
          </a:p>
          <a:p>
            <a:pPr algn="ctr">
              <a:spcBef>
                <a:spcPct val="0"/>
              </a:spcBef>
              <a:buClrTx/>
              <a:buFontTx/>
              <a:buNone/>
              <a:defRPr/>
            </a:pPr>
            <a:r>
              <a:rPr lang="en-US" sz="1600" dirty="0">
                <a:solidFill>
                  <a:srgbClr val="000000"/>
                </a:solidFill>
                <a:latin typeface="+mn-lt"/>
              </a:rPr>
              <a:t>friends</a:t>
            </a:r>
          </a:p>
        </p:txBody>
      </p:sp>
      <p:sp>
        <p:nvSpPr>
          <p:cNvPr id="78863" name="TextBox 29"/>
          <p:cNvSpPr txBox="1">
            <a:spLocks noChangeArrowheads="1"/>
          </p:cNvSpPr>
          <p:nvPr/>
        </p:nvSpPr>
        <p:spPr bwMode="auto">
          <a:xfrm>
            <a:off x="6705600" y="2057400"/>
            <a:ext cx="2133600" cy="1847850"/>
          </a:xfrm>
          <a:prstGeom prst="rect">
            <a:avLst/>
          </a:prstGeom>
          <a:noFill/>
          <a:ln w="9525">
            <a:noFill/>
            <a:miter lim="800000"/>
            <a:headEnd/>
            <a:tailEnd/>
          </a:ln>
        </p:spPr>
        <p:txBody>
          <a:bodyPr>
            <a:spAutoFit/>
          </a:bodyPr>
          <a:lstStyle/>
          <a:p>
            <a:pPr algn="ctr">
              <a:spcBef>
                <a:spcPct val="0"/>
              </a:spcBef>
              <a:buClrTx/>
              <a:buFontTx/>
              <a:buNone/>
              <a:defRPr/>
            </a:pPr>
            <a:r>
              <a:rPr lang="en-US" sz="1600" dirty="0">
                <a:solidFill>
                  <a:srgbClr val="000000"/>
                </a:solidFill>
                <a:latin typeface="+mn-lt"/>
                <a:cs typeface="Arial" pitchFamily="34" charset="0"/>
              </a:rPr>
              <a:t>What do they </a:t>
            </a:r>
          </a:p>
          <a:p>
            <a:pPr algn="ctr">
              <a:spcBef>
                <a:spcPct val="0"/>
              </a:spcBef>
              <a:buClrTx/>
              <a:buFontTx/>
              <a:buNone/>
              <a:defRPr/>
            </a:pPr>
            <a:r>
              <a:rPr lang="en-US" sz="3200" b="1" dirty="0">
                <a:solidFill>
                  <a:srgbClr val="000000"/>
                </a:solidFill>
                <a:latin typeface="+mn-lt"/>
              </a:rPr>
              <a:t>SEE?</a:t>
            </a:r>
          </a:p>
          <a:p>
            <a:pPr algn="ctr">
              <a:spcBef>
                <a:spcPct val="0"/>
              </a:spcBef>
              <a:buClrTx/>
              <a:buFontTx/>
              <a:buNone/>
              <a:defRPr/>
            </a:pPr>
            <a:r>
              <a:rPr lang="en-US" sz="1600" dirty="0">
                <a:solidFill>
                  <a:srgbClr val="000000"/>
                </a:solidFill>
                <a:latin typeface="+mn-lt"/>
                <a:cs typeface="Arial" pitchFamily="34" charset="0"/>
              </a:rPr>
              <a:t>environment</a:t>
            </a:r>
          </a:p>
          <a:p>
            <a:pPr algn="ctr">
              <a:spcBef>
                <a:spcPct val="0"/>
              </a:spcBef>
              <a:buClrTx/>
              <a:buFontTx/>
              <a:buNone/>
              <a:defRPr/>
            </a:pPr>
            <a:r>
              <a:rPr lang="en-US" sz="1600" dirty="0">
                <a:solidFill>
                  <a:srgbClr val="000000"/>
                </a:solidFill>
                <a:latin typeface="+mn-lt"/>
                <a:cs typeface="Arial" pitchFamily="34" charset="0"/>
              </a:rPr>
              <a:t>friends</a:t>
            </a:r>
          </a:p>
          <a:p>
            <a:pPr algn="ctr">
              <a:spcBef>
                <a:spcPct val="0"/>
              </a:spcBef>
              <a:buClrTx/>
              <a:buFontTx/>
              <a:buNone/>
              <a:defRPr/>
            </a:pPr>
            <a:r>
              <a:rPr lang="en-US" sz="1600" dirty="0">
                <a:solidFill>
                  <a:srgbClr val="000000"/>
                </a:solidFill>
                <a:latin typeface="+mn-lt"/>
                <a:cs typeface="Arial" pitchFamily="34" charset="0"/>
              </a:rPr>
              <a:t>colleagues</a:t>
            </a:r>
          </a:p>
          <a:p>
            <a:pPr algn="ctr">
              <a:spcBef>
                <a:spcPct val="0"/>
              </a:spcBef>
              <a:buClrTx/>
              <a:buFontTx/>
              <a:buNone/>
              <a:defRPr/>
            </a:pPr>
            <a:r>
              <a:rPr lang="en-US" sz="1600" dirty="0">
                <a:solidFill>
                  <a:srgbClr val="000000"/>
                </a:solidFill>
                <a:latin typeface="+mn-lt"/>
                <a:cs typeface="Arial" pitchFamily="34" charset="0"/>
              </a:rPr>
              <a:t>what work offers</a:t>
            </a:r>
          </a:p>
        </p:txBody>
      </p:sp>
      <p:sp>
        <p:nvSpPr>
          <p:cNvPr id="78864" name="TextBox 30"/>
          <p:cNvSpPr txBox="1">
            <a:spLocks noChangeArrowheads="1"/>
          </p:cNvSpPr>
          <p:nvPr/>
        </p:nvSpPr>
        <p:spPr bwMode="auto">
          <a:xfrm>
            <a:off x="2057400" y="152400"/>
            <a:ext cx="5181600" cy="1569660"/>
          </a:xfrm>
          <a:prstGeom prst="rect">
            <a:avLst/>
          </a:prstGeom>
          <a:noFill/>
          <a:ln w="9525">
            <a:noFill/>
            <a:miter lim="800000"/>
            <a:headEnd/>
            <a:tailEnd/>
          </a:ln>
        </p:spPr>
        <p:txBody>
          <a:bodyPr wrap="square">
            <a:spAutoFit/>
          </a:bodyPr>
          <a:lstStyle/>
          <a:p>
            <a:pPr algn="ctr">
              <a:spcBef>
                <a:spcPct val="0"/>
              </a:spcBef>
              <a:buClrTx/>
              <a:buFontTx/>
              <a:buNone/>
              <a:defRPr/>
            </a:pPr>
            <a:r>
              <a:rPr lang="en-US" sz="1600" dirty="0">
                <a:solidFill>
                  <a:srgbClr val="000000"/>
                </a:solidFill>
                <a:latin typeface="+mn-lt"/>
                <a:cs typeface="Arial" pitchFamily="34" charset="0"/>
              </a:rPr>
              <a:t>What do they </a:t>
            </a:r>
          </a:p>
          <a:p>
            <a:pPr algn="ctr">
              <a:spcBef>
                <a:spcPct val="0"/>
              </a:spcBef>
              <a:buClrTx/>
              <a:buFontTx/>
              <a:buNone/>
              <a:defRPr/>
            </a:pPr>
            <a:r>
              <a:rPr lang="en-US" sz="3200" b="1" dirty="0">
                <a:solidFill>
                  <a:srgbClr val="000000"/>
                </a:solidFill>
                <a:latin typeface="+mn-lt"/>
              </a:rPr>
              <a:t>THINK &amp; </a:t>
            </a:r>
            <a:r>
              <a:rPr lang="en-US" sz="3200" b="1" dirty="0" smtClean="0">
                <a:solidFill>
                  <a:srgbClr val="000000"/>
                </a:solidFill>
                <a:latin typeface="+mn-lt"/>
              </a:rPr>
              <a:t>FEEL &amp; FEAR?</a:t>
            </a:r>
            <a:endParaRPr lang="en-US" sz="3200" b="1" dirty="0">
              <a:solidFill>
                <a:srgbClr val="000000"/>
              </a:solidFill>
              <a:latin typeface="+mn-lt"/>
            </a:endParaRPr>
          </a:p>
          <a:p>
            <a:pPr algn="ctr">
              <a:spcBef>
                <a:spcPct val="0"/>
              </a:spcBef>
              <a:buClrTx/>
              <a:buFontTx/>
              <a:buNone/>
              <a:defRPr/>
            </a:pPr>
            <a:r>
              <a:rPr lang="en-US" sz="1600" dirty="0">
                <a:solidFill>
                  <a:srgbClr val="000000"/>
                </a:solidFill>
                <a:latin typeface="+mn-lt"/>
                <a:cs typeface="Arial" pitchFamily="34" charset="0"/>
              </a:rPr>
              <a:t>what really counts</a:t>
            </a:r>
          </a:p>
          <a:p>
            <a:pPr algn="ctr">
              <a:spcBef>
                <a:spcPct val="0"/>
              </a:spcBef>
              <a:buClrTx/>
              <a:buFontTx/>
              <a:buNone/>
              <a:defRPr/>
            </a:pPr>
            <a:r>
              <a:rPr lang="en-US" sz="1600" dirty="0">
                <a:solidFill>
                  <a:srgbClr val="000000"/>
                </a:solidFill>
                <a:latin typeface="+mn-lt"/>
                <a:cs typeface="Arial" pitchFamily="34" charset="0"/>
              </a:rPr>
              <a:t>major preoccupations </a:t>
            </a:r>
          </a:p>
          <a:p>
            <a:pPr algn="ctr">
              <a:spcBef>
                <a:spcPct val="0"/>
              </a:spcBef>
              <a:buClrTx/>
              <a:buFontTx/>
              <a:buNone/>
              <a:defRPr/>
            </a:pPr>
            <a:r>
              <a:rPr lang="en-US" sz="1600" dirty="0">
                <a:solidFill>
                  <a:srgbClr val="000000"/>
                </a:solidFill>
                <a:latin typeface="+mn-lt"/>
                <a:cs typeface="Arial" pitchFamily="34" charset="0"/>
              </a:rPr>
              <a:t>worries &amp; </a:t>
            </a:r>
            <a:r>
              <a:rPr lang="en-US" sz="1600" dirty="0" smtClean="0">
                <a:solidFill>
                  <a:srgbClr val="000000"/>
                </a:solidFill>
                <a:latin typeface="+mn-lt"/>
                <a:cs typeface="Arial" pitchFamily="34" charset="0"/>
              </a:rPr>
              <a:t>aspirations</a:t>
            </a:r>
            <a:endParaRPr lang="en-US" sz="1600" dirty="0">
              <a:solidFill>
                <a:srgbClr val="000000"/>
              </a:solidFill>
              <a:latin typeface="+mn-lt"/>
              <a:cs typeface="Arial" pitchFamily="34" charset="0"/>
            </a:endParaRPr>
          </a:p>
        </p:txBody>
      </p:sp>
      <p:sp>
        <p:nvSpPr>
          <p:cNvPr id="78865" name="TextBox 31"/>
          <p:cNvSpPr txBox="1">
            <a:spLocks noChangeArrowheads="1"/>
          </p:cNvSpPr>
          <p:nvPr/>
        </p:nvSpPr>
        <p:spPr bwMode="auto">
          <a:xfrm>
            <a:off x="2438400" y="4175125"/>
            <a:ext cx="4114800" cy="1570038"/>
          </a:xfrm>
          <a:prstGeom prst="rect">
            <a:avLst/>
          </a:prstGeom>
          <a:noFill/>
          <a:ln w="9525">
            <a:noFill/>
            <a:miter lim="800000"/>
            <a:headEnd/>
            <a:tailEnd/>
          </a:ln>
        </p:spPr>
        <p:txBody>
          <a:bodyPr>
            <a:spAutoFit/>
          </a:bodyPr>
          <a:lstStyle/>
          <a:p>
            <a:pPr algn="ctr">
              <a:spcBef>
                <a:spcPct val="0"/>
              </a:spcBef>
              <a:buClrTx/>
              <a:buFontTx/>
              <a:buNone/>
              <a:defRPr/>
            </a:pPr>
            <a:r>
              <a:rPr lang="en-US" sz="1600" dirty="0">
                <a:solidFill>
                  <a:srgbClr val="000000"/>
                </a:solidFill>
                <a:latin typeface="+mn-lt"/>
                <a:cs typeface="Arial" pitchFamily="34" charset="0"/>
              </a:rPr>
              <a:t>What do they </a:t>
            </a:r>
          </a:p>
          <a:p>
            <a:pPr algn="ctr">
              <a:spcBef>
                <a:spcPct val="0"/>
              </a:spcBef>
              <a:buClrTx/>
              <a:buFontTx/>
              <a:buNone/>
              <a:defRPr/>
            </a:pPr>
            <a:r>
              <a:rPr lang="en-US" sz="3200" b="1" dirty="0">
                <a:solidFill>
                  <a:srgbClr val="000000"/>
                </a:solidFill>
                <a:latin typeface="+mn-lt"/>
              </a:rPr>
              <a:t>SAY &amp; DO?</a:t>
            </a:r>
          </a:p>
          <a:p>
            <a:pPr algn="ctr">
              <a:spcBef>
                <a:spcPct val="0"/>
              </a:spcBef>
              <a:buClrTx/>
              <a:buFontTx/>
              <a:buNone/>
              <a:defRPr/>
            </a:pPr>
            <a:r>
              <a:rPr lang="en-US" sz="1600" dirty="0">
                <a:solidFill>
                  <a:srgbClr val="000000"/>
                </a:solidFill>
                <a:latin typeface="+mn-lt"/>
                <a:cs typeface="Arial" pitchFamily="34" charset="0"/>
              </a:rPr>
              <a:t>attitude in public</a:t>
            </a:r>
          </a:p>
          <a:p>
            <a:pPr algn="ctr">
              <a:spcBef>
                <a:spcPct val="0"/>
              </a:spcBef>
              <a:buClrTx/>
              <a:buFontTx/>
              <a:buNone/>
              <a:defRPr/>
            </a:pPr>
            <a:r>
              <a:rPr lang="en-US" sz="1600" dirty="0">
                <a:solidFill>
                  <a:srgbClr val="000000"/>
                </a:solidFill>
                <a:latin typeface="+mn-lt"/>
                <a:cs typeface="Arial" pitchFamily="34" charset="0"/>
              </a:rPr>
              <a:t>appearance</a:t>
            </a:r>
          </a:p>
          <a:p>
            <a:pPr algn="ctr">
              <a:spcBef>
                <a:spcPct val="0"/>
              </a:spcBef>
              <a:buClrTx/>
              <a:buFontTx/>
              <a:buNone/>
              <a:defRPr/>
            </a:pPr>
            <a:r>
              <a:rPr lang="en-US" sz="1600" dirty="0">
                <a:solidFill>
                  <a:srgbClr val="000000"/>
                </a:solidFill>
                <a:latin typeface="+mn-lt"/>
                <a:cs typeface="Arial" pitchFamily="34" charset="0"/>
              </a:rPr>
              <a:t>behavior towards others</a:t>
            </a:r>
          </a:p>
        </p:txBody>
      </p:sp>
      <p:sp>
        <p:nvSpPr>
          <p:cNvPr id="78866" name="TextBox 36"/>
          <p:cNvSpPr txBox="1">
            <a:spLocks noChangeArrowheads="1"/>
          </p:cNvSpPr>
          <p:nvPr/>
        </p:nvSpPr>
        <p:spPr bwMode="auto">
          <a:xfrm>
            <a:off x="685800" y="5705475"/>
            <a:ext cx="3200400" cy="862013"/>
          </a:xfrm>
          <a:prstGeom prst="rect">
            <a:avLst/>
          </a:prstGeom>
          <a:noFill/>
          <a:ln w="9525">
            <a:noFill/>
            <a:miter lim="800000"/>
            <a:headEnd/>
            <a:tailEnd/>
          </a:ln>
        </p:spPr>
        <p:txBody>
          <a:bodyPr>
            <a:spAutoFit/>
          </a:bodyPr>
          <a:lstStyle/>
          <a:p>
            <a:pPr algn="ctr">
              <a:spcBef>
                <a:spcPct val="0"/>
              </a:spcBef>
              <a:buClrTx/>
              <a:buFontTx/>
              <a:buNone/>
              <a:defRPr/>
            </a:pPr>
            <a:r>
              <a:rPr lang="en-US" sz="3200" b="1" dirty="0">
                <a:solidFill>
                  <a:srgbClr val="000000"/>
                </a:solidFill>
                <a:latin typeface="+mn-lt"/>
              </a:rPr>
              <a:t>PAIN</a:t>
            </a:r>
          </a:p>
          <a:p>
            <a:pPr algn="ctr">
              <a:spcBef>
                <a:spcPct val="0"/>
              </a:spcBef>
              <a:buClrTx/>
              <a:buFontTx/>
              <a:buNone/>
              <a:defRPr/>
            </a:pPr>
            <a:r>
              <a:rPr lang="en-US" sz="1600" dirty="0">
                <a:solidFill>
                  <a:srgbClr val="000000"/>
                </a:solidFill>
                <a:latin typeface="+mn-lt"/>
              </a:rPr>
              <a:t>fears | frustrations | obstacles</a:t>
            </a:r>
          </a:p>
        </p:txBody>
      </p:sp>
      <p:sp>
        <p:nvSpPr>
          <p:cNvPr id="27" name="Rectangle 26"/>
          <p:cNvSpPr/>
          <p:nvPr/>
        </p:nvSpPr>
        <p:spPr>
          <a:xfrm>
            <a:off x="0" y="6629400"/>
            <a:ext cx="9144000" cy="276999"/>
          </a:xfrm>
          <a:prstGeom prst="rect">
            <a:avLst/>
          </a:prstGeom>
        </p:spPr>
        <p:txBody>
          <a:bodyPr>
            <a:spAutoFit/>
          </a:bodyPr>
          <a:lstStyle/>
          <a:p>
            <a:pPr algn="r">
              <a:buFont typeface="Wingdings" pitchFamily="2" charset="2"/>
              <a:buNone/>
              <a:defRPr/>
            </a:pPr>
            <a:r>
              <a:rPr lang="en-US" sz="1200" dirty="0">
                <a:solidFill>
                  <a:schemeClr val="bg1">
                    <a:lumMod val="50000"/>
                  </a:schemeClr>
                </a:solidFill>
                <a:latin typeface="+mn-lt"/>
              </a:rPr>
              <a:t>Source: XPLANE and Business Model Generation by Alexander </a:t>
            </a:r>
            <a:r>
              <a:rPr lang="en-US" sz="1200" dirty="0" err="1">
                <a:solidFill>
                  <a:schemeClr val="bg1">
                    <a:lumMod val="50000"/>
                  </a:schemeClr>
                </a:solidFill>
                <a:latin typeface="+mn-lt"/>
              </a:rPr>
              <a:t>Osterwalder</a:t>
            </a:r>
            <a:endParaRPr lang="en-US" sz="1200" dirty="0">
              <a:solidFill>
                <a:schemeClr val="bg1">
                  <a:lumMod val="50000"/>
                </a:schemeClr>
              </a:solidFill>
              <a:latin typeface="+mn-lt"/>
            </a:endParaRPr>
          </a:p>
        </p:txBody>
      </p:sp>
      <p:sp>
        <p:nvSpPr>
          <p:cNvPr id="23" name="TextBox 37"/>
          <p:cNvSpPr txBox="1">
            <a:spLocks noChangeArrowheads="1"/>
          </p:cNvSpPr>
          <p:nvPr/>
        </p:nvSpPr>
        <p:spPr bwMode="auto">
          <a:xfrm>
            <a:off x="4648200" y="5705475"/>
            <a:ext cx="4495800" cy="831850"/>
          </a:xfrm>
          <a:prstGeom prst="rect">
            <a:avLst/>
          </a:prstGeom>
          <a:noFill/>
          <a:ln w="9525">
            <a:noFill/>
            <a:miter lim="800000"/>
            <a:headEnd/>
            <a:tailEnd/>
          </a:ln>
        </p:spPr>
        <p:txBody>
          <a:bodyPr>
            <a:spAutoFit/>
          </a:bodyPr>
          <a:lstStyle/>
          <a:p>
            <a:pPr algn="ctr">
              <a:spcBef>
                <a:spcPct val="0"/>
              </a:spcBef>
              <a:buClrTx/>
              <a:buFontTx/>
              <a:buNone/>
              <a:defRPr/>
            </a:pPr>
            <a:r>
              <a:rPr lang="en-US" sz="3200" b="1" dirty="0">
                <a:solidFill>
                  <a:srgbClr val="000000"/>
                </a:solidFill>
                <a:latin typeface="+mn-lt"/>
              </a:rPr>
              <a:t>GAIN</a:t>
            </a:r>
          </a:p>
          <a:p>
            <a:pPr algn="ctr">
              <a:spcBef>
                <a:spcPct val="0"/>
              </a:spcBef>
              <a:buClrTx/>
              <a:buFontTx/>
              <a:buNone/>
              <a:defRPr/>
            </a:pPr>
            <a:r>
              <a:rPr lang="en-US" sz="1600" dirty="0">
                <a:solidFill>
                  <a:srgbClr val="000000"/>
                </a:solidFill>
                <a:latin typeface="+mn-lt"/>
              </a:rPr>
              <a:t>wants/needs | measures of success | obstacles</a:t>
            </a:r>
          </a:p>
        </p:txBody>
      </p:sp>
      <p:cxnSp>
        <p:nvCxnSpPr>
          <p:cNvPr id="9" name="Straight Connector 8"/>
          <p:cNvCxnSpPr/>
          <p:nvPr/>
        </p:nvCxnSpPr>
        <p:spPr>
          <a:xfrm>
            <a:off x="-1" y="5791200"/>
            <a:ext cx="9144001"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979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263" y="2436185"/>
            <a:ext cx="2438978"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871" y="2436185"/>
            <a:ext cx="2461907"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53475" y="307013"/>
            <a:ext cx="8372104" cy="1538883"/>
          </a:xfrm>
          <a:prstGeom prst="rect">
            <a:avLst/>
          </a:prstGeom>
          <a:noFill/>
        </p:spPr>
        <p:txBody>
          <a:bodyPr wrap="square" rtlCol="0">
            <a:spAutoFit/>
          </a:bodyPr>
          <a:lstStyle/>
          <a:p>
            <a:r>
              <a:rPr lang="en-US" sz="5400" dirty="0" smtClean="0">
                <a:latin typeface="+mn-lt"/>
              </a:rPr>
              <a:t>heroes aren’t Vulcans</a:t>
            </a:r>
          </a:p>
          <a:p>
            <a:r>
              <a:rPr lang="en-US" sz="4000" dirty="0" smtClean="0">
                <a:latin typeface="+mn-lt"/>
              </a:rPr>
              <a:t>people are </a:t>
            </a:r>
            <a:r>
              <a:rPr lang="en-US" sz="4000" dirty="0" smtClean="0">
                <a:latin typeface="+mn-lt"/>
              </a:rPr>
              <a:t>ruled by emotion, not logic</a:t>
            </a:r>
            <a:endParaRPr lang="en-US" sz="4000" dirty="0">
              <a:latin typeface="+mn-lt"/>
            </a:endParaRPr>
          </a:p>
        </p:txBody>
      </p:sp>
      <p:sp>
        <p:nvSpPr>
          <p:cNvPr id="10" name="TextBox 9"/>
          <p:cNvSpPr txBox="1"/>
          <p:nvPr/>
        </p:nvSpPr>
        <p:spPr>
          <a:xfrm>
            <a:off x="256162" y="5462806"/>
            <a:ext cx="3965392" cy="1039829"/>
          </a:xfrm>
          <a:prstGeom prst="rect">
            <a:avLst/>
          </a:prstGeom>
          <a:noFill/>
        </p:spPr>
        <p:txBody>
          <a:bodyPr wrap="square" lIns="68644" tIns="34322" rIns="68644" bIns="34322" rtlCol="0">
            <a:spAutoFit/>
          </a:bodyPr>
          <a:lstStyle/>
          <a:p>
            <a:pPr algn="r"/>
            <a:r>
              <a:rPr lang="en-US" sz="2100" dirty="0">
                <a:solidFill>
                  <a:schemeClr val="accent1"/>
                </a:solidFill>
                <a:latin typeface="+mn-lt"/>
              </a:rPr>
              <a:t>what does this do?</a:t>
            </a:r>
          </a:p>
          <a:p>
            <a:pPr algn="r"/>
            <a:r>
              <a:rPr lang="en-US" sz="2100" dirty="0">
                <a:solidFill>
                  <a:schemeClr val="accent1"/>
                </a:solidFill>
                <a:latin typeface="+mn-lt"/>
              </a:rPr>
              <a:t>how much does it cost? </a:t>
            </a:r>
          </a:p>
          <a:p>
            <a:pPr algn="r"/>
            <a:r>
              <a:rPr lang="en-US" sz="2100" dirty="0">
                <a:solidFill>
                  <a:schemeClr val="accent1"/>
                </a:solidFill>
                <a:latin typeface="+mn-lt"/>
              </a:rPr>
              <a:t>what are the features?</a:t>
            </a:r>
          </a:p>
        </p:txBody>
      </p:sp>
      <p:sp>
        <p:nvSpPr>
          <p:cNvPr id="11" name="TextBox 10"/>
          <p:cNvSpPr txBox="1"/>
          <p:nvPr/>
        </p:nvSpPr>
        <p:spPr>
          <a:xfrm>
            <a:off x="4868883" y="5462806"/>
            <a:ext cx="3840280" cy="1039829"/>
          </a:xfrm>
          <a:prstGeom prst="rect">
            <a:avLst/>
          </a:prstGeom>
          <a:noFill/>
        </p:spPr>
        <p:txBody>
          <a:bodyPr wrap="square" lIns="68644" tIns="34322" rIns="68644" bIns="34322" rtlCol="0">
            <a:spAutoFit/>
          </a:bodyPr>
          <a:lstStyle/>
          <a:p>
            <a:r>
              <a:rPr lang="en-US" sz="2100" dirty="0">
                <a:solidFill>
                  <a:srgbClr val="C00000"/>
                </a:solidFill>
                <a:latin typeface="+mn-lt"/>
              </a:rPr>
              <a:t>how does this make me feel? </a:t>
            </a:r>
          </a:p>
          <a:p>
            <a:r>
              <a:rPr lang="en-US" sz="2100" dirty="0">
                <a:solidFill>
                  <a:srgbClr val="C00000"/>
                </a:solidFill>
                <a:latin typeface="+mn-lt"/>
              </a:rPr>
              <a:t>does it provide meaning or pleasure? how will it affect me?</a:t>
            </a:r>
          </a:p>
        </p:txBody>
      </p:sp>
    </p:spTree>
    <p:extLst>
      <p:ext uri="{BB962C8B-B14F-4D97-AF65-F5344CB8AC3E}">
        <p14:creationId xmlns:p14="http://schemas.microsoft.com/office/powerpoint/2010/main" val="7526242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 y="3172581"/>
            <a:ext cx="9486900" cy="2800767"/>
          </a:xfrm>
          <a:prstGeom prst="rect">
            <a:avLst/>
          </a:prstGeom>
          <a:noFill/>
        </p:spPr>
        <p:txBody>
          <a:bodyPr wrap="square" rtlCol="0">
            <a:spAutoFit/>
          </a:bodyPr>
          <a:lstStyle/>
          <a:p>
            <a:pPr algn="r"/>
            <a:r>
              <a:rPr lang="en-US" sz="6600" dirty="0" smtClean="0">
                <a:latin typeface="Arial Narrow" pitchFamily="34" charset="0"/>
              </a:rPr>
              <a:t>ask what </a:t>
            </a:r>
            <a:r>
              <a:rPr lang="en-US" sz="6600" dirty="0">
                <a:solidFill>
                  <a:srgbClr val="C00000"/>
                </a:solidFill>
                <a:latin typeface="Arial Narrow" pitchFamily="34" charset="0"/>
              </a:rPr>
              <a:t>value </a:t>
            </a:r>
            <a:r>
              <a:rPr lang="en-US" sz="6600" dirty="0" smtClean="0">
                <a:latin typeface="Arial Narrow" pitchFamily="34" charset="0"/>
              </a:rPr>
              <a:t>as </a:t>
            </a:r>
            <a:r>
              <a:rPr lang="en-US" sz="6600" dirty="0" smtClean="0">
                <a:latin typeface="Arial Narrow" pitchFamily="34" charset="0"/>
              </a:rPr>
              <a:t>a mentor </a:t>
            </a:r>
            <a:br>
              <a:rPr lang="en-US" sz="6600" dirty="0" smtClean="0">
                <a:latin typeface="Arial Narrow" pitchFamily="34" charset="0"/>
              </a:rPr>
            </a:br>
            <a:r>
              <a:rPr lang="en-US" sz="6600" dirty="0" smtClean="0">
                <a:latin typeface="Arial Narrow" pitchFamily="34" charset="0"/>
              </a:rPr>
              <a:t>you </a:t>
            </a:r>
            <a:r>
              <a:rPr lang="en-US" sz="6600" dirty="0" smtClean="0">
                <a:latin typeface="Arial Narrow" pitchFamily="34" charset="0"/>
              </a:rPr>
              <a:t>offer </a:t>
            </a:r>
            <a:r>
              <a:rPr lang="en-US" sz="6600" dirty="0">
                <a:latin typeface="Arial Narrow" pitchFamily="34" charset="0"/>
              </a:rPr>
              <a:t>your </a:t>
            </a:r>
            <a:r>
              <a:rPr lang="en-US" sz="6600" dirty="0" smtClean="0">
                <a:latin typeface="Arial Narrow" pitchFamily="34" charset="0"/>
              </a:rPr>
              <a:t>hero</a:t>
            </a:r>
          </a:p>
          <a:p>
            <a:pPr algn="r"/>
            <a:r>
              <a:rPr lang="en-US" sz="4000" dirty="0" smtClean="0">
                <a:latin typeface="Arial Narrow" pitchFamily="34" charset="0"/>
              </a:rPr>
              <a:t>as they chart their journey</a:t>
            </a:r>
            <a:endParaRPr lang="en-US" sz="4000" dirty="0">
              <a:latin typeface="Arial Narrow" pitchFamily="34" charset="0"/>
            </a:endParaRPr>
          </a:p>
        </p:txBody>
      </p:sp>
      <p:sp>
        <p:nvSpPr>
          <p:cNvPr id="4" name="Oval 3"/>
          <p:cNvSpPr/>
          <p:nvPr/>
        </p:nvSpPr>
        <p:spPr>
          <a:xfrm>
            <a:off x="4974159" y="46165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latin typeface="Arial Narrow" pitchFamily="34" charset="0"/>
              </a:rPr>
              <a:t>elder</a:t>
            </a:r>
            <a:endParaRPr lang="en-US" sz="2700" dirty="0">
              <a:solidFill>
                <a:schemeClr val="accent1"/>
              </a:solidFill>
              <a:latin typeface="Arial Narrow" pitchFamily="34" charset="0"/>
            </a:endParaRPr>
          </a:p>
        </p:txBody>
      </p:sp>
      <p:sp>
        <p:nvSpPr>
          <p:cNvPr id="6" name="Oval 5"/>
          <p:cNvSpPr/>
          <p:nvPr/>
        </p:nvSpPr>
        <p:spPr>
          <a:xfrm>
            <a:off x="204958" y="1159186"/>
            <a:ext cx="3089318" cy="3089318"/>
          </a:xfrm>
          <a:prstGeom prst="ellipse">
            <a:avLst/>
          </a:prstGeom>
          <a:noFill/>
          <a:ln>
            <a:prstDash val="lgDashDotDot"/>
          </a:ln>
          <a:effectLst/>
        </p:spPr>
        <p:style>
          <a:lnRef idx="1">
            <a:schemeClr val="accent1"/>
          </a:lnRef>
          <a:fillRef idx="3">
            <a:schemeClr val="accent1"/>
          </a:fillRef>
          <a:effectRef idx="2">
            <a:schemeClr val="accent1"/>
          </a:effectRef>
          <a:fontRef idx="minor">
            <a:schemeClr val="lt1"/>
          </a:fontRef>
        </p:style>
        <p:txBody>
          <a:bodyPr lIns="68644" tIns="34322" rIns="68644" bIns="34322" spcCol="0" rtlCol="0" anchor="ctr"/>
          <a:lstStyle/>
          <a:p>
            <a:pPr algn="ctr"/>
            <a:r>
              <a:rPr lang="en-US" sz="2700" dirty="0" smtClean="0">
                <a:solidFill>
                  <a:schemeClr val="accent1"/>
                </a:solidFill>
                <a:latin typeface="Arial Narrow" pitchFamily="34" charset="0"/>
              </a:rPr>
              <a:t>learner</a:t>
            </a:r>
            <a:endParaRPr lang="en-US" sz="2700" dirty="0">
              <a:solidFill>
                <a:schemeClr val="accent1"/>
              </a:solidFill>
              <a:latin typeface="Arial Narrow" pitchFamily="34" charset="0"/>
            </a:endParaRPr>
          </a:p>
        </p:txBody>
      </p:sp>
    </p:spTree>
    <p:extLst>
      <p:ext uri="{BB962C8B-B14F-4D97-AF65-F5344CB8AC3E}">
        <p14:creationId xmlns:p14="http://schemas.microsoft.com/office/powerpoint/2010/main" val="130340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2286000" y="0"/>
            <a:ext cx="4572000" cy="4572000"/>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583432" y="4507224"/>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smtClean="0">
              <a:latin typeface="HelveticaNeueLT Std UltLt Cn" pitchFamily="34" charset="0"/>
            </a:endParaRPr>
          </a:p>
        </p:txBody>
      </p:sp>
      <p:sp>
        <p:nvSpPr>
          <p:cNvPr id="8" name="Rectangle 7"/>
          <p:cNvSpPr/>
          <p:nvPr/>
        </p:nvSpPr>
        <p:spPr>
          <a:xfrm>
            <a:off x="583432" y="1600200"/>
            <a:ext cx="856056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a:t>what are they experiencing?</a:t>
            </a:r>
          </a:p>
        </p:txBody>
      </p:sp>
    </p:spTree>
    <p:extLst>
      <p:ext uri="{BB962C8B-B14F-4D97-AF65-F5344CB8AC3E}">
        <p14:creationId xmlns:p14="http://schemas.microsoft.com/office/powerpoint/2010/main" val="2860079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8468" y="2683835"/>
            <a:ext cx="10242468" cy="3293209"/>
          </a:xfrm>
          <a:prstGeom prst="rect">
            <a:avLst/>
          </a:prstGeom>
          <a:noFill/>
        </p:spPr>
        <p:txBody>
          <a:bodyPr wrap="square" rtlCol="0">
            <a:spAutoFit/>
          </a:bodyPr>
          <a:lstStyle/>
          <a:p>
            <a:pPr algn="r"/>
            <a:r>
              <a:rPr lang="en-US" sz="8000" dirty="0" smtClean="0">
                <a:latin typeface="+mn-lt"/>
              </a:rPr>
              <a:t>map the story of their </a:t>
            </a:r>
          </a:p>
          <a:p>
            <a:pPr algn="r"/>
            <a:r>
              <a:rPr lang="en-US" sz="8000" dirty="0" smtClean="0">
                <a:latin typeface="+mn-lt"/>
              </a:rPr>
              <a:t>current journey</a:t>
            </a:r>
          </a:p>
          <a:p>
            <a:pPr algn="r"/>
            <a:r>
              <a:rPr lang="en-US" sz="4800" dirty="0" smtClean="0">
                <a:latin typeface="+mn-lt"/>
              </a:rPr>
              <a:t>(an experience audit)</a:t>
            </a:r>
            <a:endParaRPr lang="en-US" sz="4800" dirty="0">
              <a:latin typeface="+mn-lt"/>
            </a:endParaRPr>
          </a:p>
        </p:txBody>
      </p:sp>
    </p:spTree>
    <p:extLst>
      <p:ext uri="{BB962C8B-B14F-4D97-AF65-F5344CB8AC3E}">
        <p14:creationId xmlns:p14="http://schemas.microsoft.com/office/powerpoint/2010/main" val="1953761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Bruce </a:t>
            </a:r>
            <a:r>
              <a:rPr lang="en-US" dirty="0" err="1" smtClean="0"/>
              <a:t>Temkin</a:t>
            </a:r>
            <a:r>
              <a:rPr lang="en-US" dirty="0" smtClean="0"/>
              <a:t>, Mapping the Customer Journey http</a:t>
            </a:r>
            <a:r>
              <a:rPr lang="en-US" dirty="0"/>
              <a:t>://bit.ly/nsdsbf</a:t>
            </a:r>
          </a:p>
        </p:txBody>
      </p:sp>
      <p:sp>
        <p:nvSpPr>
          <p:cNvPr id="4" name="Rounded Rectangle 3"/>
          <p:cNvSpPr/>
          <p:nvPr/>
        </p:nvSpPr>
        <p:spPr>
          <a:xfrm>
            <a:off x="1923393" y="472965"/>
            <a:ext cx="5486400"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collect internal insights</a:t>
            </a:r>
            <a:endParaRPr lang="en-US" sz="2800" dirty="0"/>
          </a:p>
        </p:txBody>
      </p:sp>
      <p:sp>
        <p:nvSpPr>
          <p:cNvPr id="5" name="Rounded Rectangle 4"/>
          <p:cNvSpPr/>
          <p:nvPr/>
        </p:nvSpPr>
        <p:spPr>
          <a:xfrm>
            <a:off x="1923393" y="1737269"/>
            <a:ext cx="5486400"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develop hypothesis</a:t>
            </a:r>
            <a:endParaRPr lang="en-US" sz="2800" dirty="0"/>
          </a:p>
        </p:txBody>
      </p:sp>
      <p:sp>
        <p:nvSpPr>
          <p:cNvPr id="6" name="Rounded Rectangle 5"/>
          <p:cNvSpPr/>
          <p:nvPr/>
        </p:nvSpPr>
        <p:spPr>
          <a:xfrm>
            <a:off x="1923393" y="3001573"/>
            <a:ext cx="5486400"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research customer processes, needs, perceptions</a:t>
            </a:r>
            <a:endParaRPr lang="en-US" sz="2800" dirty="0"/>
          </a:p>
        </p:txBody>
      </p:sp>
      <p:sp>
        <p:nvSpPr>
          <p:cNvPr id="7" name="Rounded Rectangle 6"/>
          <p:cNvSpPr/>
          <p:nvPr/>
        </p:nvSpPr>
        <p:spPr>
          <a:xfrm>
            <a:off x="1923393" y="4265877"/>
            <a:ext cx="5486400"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analyze customer research</a:t>
            </a:r>
            <a:endParaRPr lang="en-US" sz="2800" dirty="0"/>
          </a:p>
        </p:txBody>
      </p:sp>
      <p:sp>
        <p:nvSpPr>
          <p:cNvPr id="8" name="Rounded Rectangle 7"/>
          <p:cNvSpPr/>
          <p:nvPr/>
        </p:nvSpPr>
        <p:spPr>
          <a:xfrm>
            <a:off x="1923393" y="5530181"/>
            <a:ext cx="5486400" cy="91440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map the journey visually</a:t>
            </a:r>
            <a:endParaRPr lang="en-US" sz="2800" dirty="0"/>
          </a:p>
        </p:txBody>
      </p:sp>
      <p:cxnSp>
        <p:nvCxnSpPr>
          <p:cNvPr id="10" name="Straight Arrow Connector 9"/>
          <p:cNvCxnSpPr>
            <a:stCxn id="4" idx="2"/>
            <a:endCxn id="5" idx="0"/>
          </p:cNvCxnSpPr>
          <p:nvPr/>
        </p:nvCxnSpPr>
        <p:spPr>
          <a:xfrm>
            <a:off x="4666593" y="1387365"/>
            <a:ext cx="0" cy="349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2"/>
            <a:endCxn id="6" idx="0"/>
          </p:cNvCxnSpPr>
          <p:nvPr/>
        </p:nvCxnSpPr>
        <p:spPr>
          <a:xfrm>
            <a:off x="4666593" y="2651669"/>
            <a:ext cx="0" cy="349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2"/>
            <a:endCxn id="7" idx="0"/>
          </p:cNvCxnSpPr>
          <p:nvPr/>
        </p:nvCxnSpPr>
        <p:spPr>
          <a:xfrm>
            <a:off x="4666593" y="3915973"/>
            <a:ext cx="0" cy="349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666593" y="5180277"/>
            <a:ext cx="0" cy="349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8727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err="1" smtClean="0"/>
              <a:t>desonance</a:t>
            </a:r>
            <a:r>
              <a:rPr lang="en-US" dirty="0" smtClean="0"/>
              <a:t> http</a:t>
            </a:r>
            <a:r>
              <a:rPr lang="en-US" dirty="0"/>
              <a:t>://bit.ly/nTc0fz</a:t>
            </a:r>
          </a:p>
        </p:txBody>
      </p:sp>
      <p:sp>
        <p:nvSpPr>
          <p:cNvPr id="2" name="Title 1"/>
          <p:cNvSpPr>
            <a:spLocks noGrp="1"/>
          </p:cNvSpPr>
          <p:nvPr>
            <p:ph type="title"/>
          </p:nvPr>
        </p:nvSpPr>
        <p:spPr/>
        <p:txBody>
          <a:bodyPr>
            <a:normAutofit fontScale="90000"/>
          </a:bodyPr>
          <a:lstStyle/>
          <a:p>
            <a:r>
              <a:rPr lang="en-GB" dirty="0" smtClean="0"/>
              <a:t>Map the journey visually</a:t>
            </a:r>
            <a:r>
              <a:rPr lang="en-GB" dirty="0">
                <a:solidFill>
                  <a:schemeClr val="accent1"/>
                </a:solidFill>
              </a:rPr>
              <a:t/>
            </a:r>
            <a:br>
              <a:rPr lang="en-GB" dirty="0">
                <a:solidFill>
                  <a:schemeClr val="accent1"/>
                </a:solidFill>
              </a:rPr>
            </a:b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960"/>
          <a:stretch/>
        </p:blipFill>
        <p:spPr>
          <a:xfrm>
            <a:off x="334488" y="1201470"/>
            <a:ext cx="8837614" cy="5246235"/>
          </a:xfrm>
          <a:prstGeom prst="rect">
            <a:avLst/>
          </a:prstGeom>
        </p:spPr>
      </p:pic>
    </p:spTree>
    <p:extLst>
      <p:ext uri="{BB962C8B-B14F-4D97-AF65-F5344CB8AC3E}">
        <p14:creationId xmlns:p14="http://schemas.microsoft.com/office/powerpoint/2010/main" val="2957150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400">
              <a:latin typeface="Arial Narrow" pitchFamily="34" charset="0"/>
            </a:endParaRPr>
          </a:p>
        </p:txBody>
      </p:sp>
      <p:sp>
        <p:nvSpPr>
          <p:cNvPr id="3" name="Text Placeholder 2"/>
          <p:cNvSpPr>
            <a:spLocks noGrp="1"/>
          </p:cNvSpPr>
          <p:nvPr>
            <p:ph type="body" sz="quarter" idx="13"/>
          </p:nvPr>
        </p:nvSpPr>
        <p:spPr/>
        <p:txBody>
          <a:bodyPr/>
          <a:lstStyle/>
          <a:p>
            <a:endParaRPr lang="en-US" sz="2400">
              <a:latin typeface="Arial Narrow" pitchFamily="34" charset="0"/>
            </a:endParaRPr>
          </a:p>
        </p:txBody>
      </p:sp>
      <p:pic>
        <p:nvPicPr>
          <p:cNvPr id="33794" name="Picture 2" descr="http://www.dubberly.com/wp-content/uploads/2008/05/4_experience_cycle_ap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15057" t="16881" r="17564" b="15740"/>
          <a:stretch/>
        </p:blipFill>
        <p:spPr bwMode="auto">
          <a:xfrm>
            <a:off x="1" y="17463"/>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618324" y="1341913"/>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endParaRPr lang="en-US" sz="2400">
              <a:solidFill>
                <a:schemeClr val="tx1"/>
              </a:solidFill>
              <a:latin typeface="Arial Narrow" pitchFamily="34" charset="0"/>
            </a:endParaRPr>
          </a:p>
        </p:txBody>
      </p:sp>
      <p:sp>
        <p:nvSpPr>
          <p:cNvPr id="15" name="Rectangle 14"/>
          <p:cNvSpPr/>
          <p:nvPr/>
        </p:nvSpPr>
        <p:spPr>
          <a:xfrm>
            <a:off x="3729900" y="1063020"/>
            <a:ext cx="1916297" cy="1222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dirty="0" smtClean="0">
                <a:solidFill>
                  <a:schemeClr val="tx1"/>
                </a:solidFill>
                <a:latin typeface="Arial Narrow" pitchFamily="34" charset="0"/>
              </a:rPr>
              <a:t>no content to enable decision making</a:t>
            </a:r>
            <a:endParaRPr lang="en-US" dirty="0">
              <a:solidFill>
                <a:schemeClr val="tx1"/>
              </a:solidFill>
              <a:latin typeface="Arial Narrow" pitchFamily="34" charset="0"/>
            </a:endParaRPr>
          </a:p>
        </p:txBody>
      </p:sp>
      <p:sp>
        <p:nvSpPr>
          <p:cNvPr id="19" name="Rectangle 18"/>
          <p:cNvSpPr/>
          <p:nvPr/>
        </p:nvSpPr>
        <p:spPr>
          <a:xfrm>
            <a:off x="5756783" y="2143674"/>
            <a:ext cx="1578411" cy="15374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Narrow" pitchFamily="34" charset="0"/>
              </a:rPr>
              <a:t>no proactive </a:t>
            </a:r>
            <a:r>
              <a:rPr lang="en-US" dirty="0" smtClean="0">
                <a:solidFill>
                  <a:schemeClr val="tx1"/>
                </a:solidFill>
                <a:latin typeface="Arial Narrow" pitchFamily="34" charset="0"/>
              </a:rPr>
              <a:t>education, incorrect use</a:t>
            </a:r>
            <a:endParaRPr lang="en-US" dirty="0">
              <a:solidFill>
                <a:schemeClr val="tx1"/>
              </a:solidFill>
              <a:latin typeface="Arial Narrow" pitchFamily="34" charset="0"/>
            </a:endParaRPr>
          </a:p>
        </p:txBody>
      </p:sp>
      <p:sp>
        <p:nvSpPr>
          <p:cNvPr id="23" name="Rectangle 22"/>
          <p:cNvSpPr/>
          <p:nvPr/>
        </p:nvSpPr>
        <p:spPr>
          <a:xfrm>
            <a:off x="4864765" y="4010741"/>
            <a:ext cx="2184588" cy="20533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Narrow" pitchFamily="34" charset="0"/>
              </a:rPr>
              <a:t>dissolving rubber, </a:t>
            </a:r>
            <a:r>
              <a:rPr lang="en-US" dirty="0" smtClean="0">
                <a:solidFill>
                  <a:schemeClr val="tx1"/>
                </a:solidFill>
                <a:latin typeface="Arial Narrow" pitchFamily="34" charset="0"/>
              </a:rPr>
              <a:t/>
            </a:r>
            <a:br>
              <a:rPr lang="en-US" dirty="0" smtClean="0">
                <a:solidFill>
                  <a:schemeClr val="tx1"/>
                </a:solidFill>
                <a:latin typeface="Arial Narrow" pitchFamily="34" charset="0"/>
              </a:rPr>
            </a:br>
            <a:r>
              <a:rPr lang="en-US" dirty="0" err="1" smtClean="0">
                <a:solidFill>
                  <a:schemeClr val="tx1"/>
                </a:solidFill>
                <a:latin typeface="Arial Narrow" pitchFamily="34" charset="0"/>
              </a:rPr>
              <a:t>mould</a:t>
            </a:r>
            <a:r>
              <a:rPr lang="en-US" dirty="0" smtClean="0">
                <a:solidFill>
                  <a:schemeClr val="tx1"/>
                </a:solidFill>
                <a:latin typeface="Arial Narrow" pitchFamily="34" charset="0"/>
              </a:rPr>
              <a:t>, leaking</a:t>
            </a:r>
            <a:r>
              <a:rPr lang="en-US" dirty="0">
                <a:solidFill>
                  <a:schemeClr val="tx1"/>
                </a:solidFill>
                <a:latin typeface="Arial Narrow" pitchFamily="34" charset="0"/>
              </a:rPr>
              <a:t>, </a:t>
            </a:r>
            <a:r>
              <a:rPr lang="en-US" dirty="0" smtClean="0">
                <a:solidFill>
                  <a:schemeClr val="tx1"/>
                </a:solidFill>
                <a:latin typeface="Arial Narrow" pitchFamily="34" charset="0"/>
              </a:rPr>
              <a:t>no troubleshooting, disenchanted </a:t>
            </a:r>
            <a:r>
              <a:rPr lang="en-US" dirty="0">
                <a:solidFill>
                  <a:schemeClr val="tx1"/>
                </a:solidFill>
                <a:latin typeface="Arial Narrow" pitchFamily="34" charset="0"/>
              </a:rPr>
              <a:t>service tech</a:t>
            </a:r>
          </a:p>
        </p:txBody>
      </p:sp>
      <p:sp>
        <p:nvSpPr>
          <p:cNvPr id="27" name="Rectangle 26"/>
          <p:cNvSpPr/>
          <p:nvPr/>
        </p:nvSpPr>
        <p:spPr>
          <a:xfrm>
            <a:off x="2785349" y="4155376"/>
            <a:ext cx="2079416" cy="2059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Narrow" pitchFamily="34" charset="0"/>
              </a:rPr>
              <a:t>fail to ‘know’ </a:t>
            </a:r>
            <a:r>
              <a:rPr lang="en-US" dirty="0" smtClean="0">
                <a:solidFill>
                  <a:schemeClr val="tx1"/>
                </a:solidFill>
                <a:latin typeface="Arial Narrow" pitchFamily="34" charset="0"/>
              </a:rPr>
              <a:t>me, fail </a:t>
            </a:r>
            <a:r>
              <a:rPr lang="en-US" dirty="0" smtClean="0">
                <a:solidFill>
                  <a:schemeClr val="tx1"/>
                </a:solidFill>
                <a:latin typeface="Arial Narrow" pitchFamily="34" charset="0"/>
              </a:rPr>
              <a:t/>
            </a:r>
            <a:br>
              <a:rPr lang="en-US" dirty="0" smtClean="0">
                <a:solidFill>
                  <a:schemeClr val="tx1"/>
                </a:solidFill>
                <a:latin typeface="Arial Narrow" pitchFamily="34" charset="0"/>
              </a:rPr>
            </a:br>
            <a:r>
              <a:rPr lang="en-US" dirty="0" smtClean="0">
                <a:solidFill>
                  <a:schemeClr val="tx1"/>
                </a:solidFill>
                <a:latin typeface="Arial Narrow" pitchFamily="34" charset="0"/>
              </a:rPr>
              <a:t>to </a:t>
            </a:r>
            <a:r>
              <a:rPr lang="en-US" dirty="0">
                <a:solidFill>
                  <a:schemeClr val="tx1"/>
                </a:solidFill>
                <a:latin typeface="Arial Narrow" pitchFamily="34" charset="0"/>
              </a:rPr>
              <a:t>resolve issues, fail to educate during service, misplace </a:t>
            </a:r>
            <a:r>
              <a:rPr lang="en-US" dirty="0" smtClean="0">
                <a:solidFill>
                  <a:schemeClr val="tx1"/>
                </a:solidFill>
                <a:latin typeface="Arial Narrow" pitchFamily="34" charset="0"/>
              </a:rPr>
              <a:t>documents </a:t>
            </a:r>
            <a:endParaRPr lang="en-US" dirty="0">
              <a:solidFill>
                <a:schemeClr val="tx1"/>
              </a:solidFill>
              <a:latin typeface="Arial Narrow" pitchFamily="34" charset="0"/>
            </a:endParaRPr>
          </a:p>
        </p:txBody>
      </p:sp>
      <p:sp>
        <p:nvSpPr>
          <p:cNvPr id="31" name="Rectangle 30"/>
          <p:cNvSpPr/>
          <p:nvPr/>
        </p:nvSpPr>
        <p:spPr>
          <a:xfrm>
            <a:off x="1952625" y="2143674"/>
            <a:ext cx="2079416" cy="17701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Narrow" pitchFamily="34" charset="0"/>
              </a:rPr>
              <a:t>detract</a:t>
            </a:r>
          </a:p>
          <a:p>
            <a:pPr algn="ctr"/>
            <a:r>
              <a:rPr lang="en-US" dirty="0">
                <a:solidFill>
                  <a:schemeClr val="tx1"/>
                </a:solidFill>
                <a:latin typeface="Arial Narrow" pitchFamily="34" charset="0"/>
              </a:rPr>
              <a:t>‘you really don’t want to go through this’</a:t>
            </a:r>
          </a:p>
        </p:txBody>
      </p:sp>
      <p:sp>
        <p:nvSpPr>
          <p:cNvPr id="5" name="TextBox 4"/>
          <p:cNvSpPr txBox="1"/>
          <p:nvPr/>
        </p:nvSpPr>
        <p:spPr>
          <a:xfrm>
            <a:off x="1916008" y="3089954"/>
            <a:ext cx="1076325" cy="769441"/>
          </a:xfrm>
          <a:prstGeom prst="rect">
            <a:avLst/>
          </a:prstGeom>
          <a:noFill/>
        </p:spPr>
        <p:txBody>
          <a:bodyPr wrap="square" rtlCol="0">
            <a:spAutoFit/>
          </a:bodyPr>
          <a:lstStyle/>
          <a:p>
            <a:r>
              <a:rPr lang="en-US" sz="4400" dirty="0" smtClean="0">
                <a:solidFill>
                  <a:srgbClr val="C00000"/>
                </a:solidFill>
                <a:latin typeface="Arial Narrow" pitchFamily="34" charset="0"/>
                <a:sym typeface="Wingdings"/>
              </a:rPr>
              <a:t></a:t>
            </a:r>
            <a:endParaRPr lang="en-US" sz="4400" dirty="0">
              <a:solidFill>
                <a:srgbClr val="C00000"/>
              </a:solidFill>
              <a:latin typeface="Arial Narrow" pitchFamily="34" charset="0"/>
            </a:endParaRPr>
          </a:p>
        </p:txBody>
      </p:sp>
      <p:sp>
        <p:nvSpPr>
          <p:cNvPr id="32" name="TextBox 31"/>
          <p:cNvSpPr txBox="1"/>
          <p:nvPr/>
        </p:nvSpPr>
        <p:spPr>
          <a:xfrm>
            <a:off x="5418897" y="1243482"/>
            <a:ext cx="1076325" cy="769441"/>
          </a:xfrm>
          <a:prstGeom prst="rect">
            <a:avLst/>
          </a:prstGeom>
          <a:noFill/>
        </p:spPr>
        <p:txBody>
          <a:bodyPr wrap="square" rtlCol="0">
            <a:spAutoFit/>
          </a:bodyPr>
          <a:lstStyle/>
          <a:p>
            <a:r>
              <a:rPr lang="en-US" sz="4400" dirty="0" smtClean="0">
                <a:solidFill>
                  <a:srgbClr val="C00000"/>
                </a:solidFill>
                <a:latin typeface="Arial Narrow" pitchFamily="34" charset="0"/>
                <a:sym typeface="Wingdings"/>
              </a:rPr>
              <a:t></a:t>
            </a:r>
            <a:endParaRPr lang="en-US" sz="4400" dirty="0">
              <a:solidFill>
                <a:srgbClr val="C00000"/>
              </a:solidFill>
              <a:latin typeface="Arial Narrow" pitchFamily="34" charset="0"/>
            </a:endParaRPr>
          </a:p>
        </p:txBody>
      </p:sp>
      <p:sp>
        <p:nvSpPr>
          <p:cNvPr id="33" name="TextBox 32"/>
          <p:cNvSpPr txBox="1"/>
          <p:nvPr/>
        </p:nvSpPr>
        <p:spPr>
          <a:xfrm>
            <a:off x="7066620" y="2837780"/>
            <a:ext cx="1076325" cy="861774"/>
          </a:xfrm>
          <a:prstGeom prst="rect">
            <a:avLst/>
          </a:prstGeom>
          <a:noFill/>
        </p:spPr>
        <p:txBody>
          <a:bodyPr wrap="square" rtlCol="0">
            <a:spAutoFit/>
          </a:bodyPr>
          <a:lstStyle/>
          <a:p>
            <a:r>
              <a:rPr lang="en-US" sz="5000" dirty="0" smtClean="0">
                <a:solidFill>
                  <a:srgbClr val="C00000"/>
                </a:solidFill>
                <a:latin typeface="Arial Narrow" pitchFamily="34" charset="0"/>
                <a:sym typeface="Wingdings"/>
              </a:rPr>
              <a:t></a:t>
            </a:r>
            <a:endParaRPr lang="en-US" sz="5000" dirty="0">
              <a:solidFill>
                <a:srgbClr val="C00000"/>
              </a:solidFill>
              <a:latin typeface="Arial Narrow" pitchFamily="34" charset="0"/>
            </a:endParaRPr>
          </a:p>
        </p:txBody>
      </p:sp>
      <p:sp>
        <p:nvSpPr>
          <p:cNvPr id="34" name="TextBox 33"/>
          <p:cNvSpPr txBox="1"/>
          <p:nvPr/>
        </p:nvSpPr>
        <p:spPr>
          <a:xfrm>
            <a:off x="6258869" y="5185017"/>
            <a:ext cx="1076325" cy="769441"/>
          </a:xfrm>
          <a:prstGeom prst="rect">
            <a:avLst/>
          </a:prstGeom>
          <a:noFill/>
        </p:spPr>
        <p:txBody>
          <a:bodyPr wrap="square" rtlCol="0">
            <a:spAutoFit/>
          </a:bodyPr>
          <a:lstStyle/>
          <a:p>
            <a:r>
              <a:rPr lang="en-US" sz="4400" dirty="0" smtClean="0">
                <a:solidFill>
                  <a:srgbClr val="C00000"/>
                </a:solidFill>
                <a:latin typeface="Arial Narrow" pitchFamily="34" charset="0"/>
                <a:sym typeface="Wingdings"/>
              </a:rPr>
              <a:t></a:t>
            </a:r>
            <a:endParaRPr lang="en-US" sz="4400" dirty="0">
              <a:solidFill>
                <a:srgbClr val="C00000"/>
              </a:solidFill>
              <a:latin typeface="Arial Narrow" pitchFamily="34" charset="0"/>
            </a:endParaRPr>
          </a:p>
        </p:txBody>
      </p:sp>
      <p:sp>
        <p:nvSpPr>
          <p:cNvPr id="35" name="TextBox 34"/>
          <p:cNvSpPr txBox="1"/>
          <p:nvPr/>
        </p:nvSpPr>
        <p:spPr>
          <a:xfrm>
            <a:off x="2836962" y="5350480"/>
            <a:ext cx="1076325" cy="769441"/>
          </a:xfrm>
          <a:prstGeom prst="rect">
            <a:avLst/>
          </a:prstGeom>
          <a:noFill/>
        </p:spPr>
        <p:txBody>
          <a:bodyPr wrap="square" rtlCol="0">
            <a:spAutoFit/>
          </a:bodyPr>
          <a:lstStyle/>
          <a:p>
            <a:r>
              <a:rPr lang="en-US" sz="4400" dirty="0" smtClean="0">
                <a:solidFill>
                  <a:srgbClr val="C00000"/>
                </a:solidFill>
                <a:latin typeface="Arial Narrow" pitchFamily="34" charset="0"/>
                <a:sym typeface="Wingdings"/>
              </a:rPr>
              <a:t></a:t>
            </a:r>
            <a:endParaRPr lang="en-US" sz="4400" dirty="0">
              <a:solidFill>
                <a:srgbClr val="C00000"/>
              </a:solidFill>
              <a:latin typeface="Arial Narrow" pitchFamily="34" charset="0"/>
            </a:endParaRPr>
          </a:p>
        </p:txBody>
      </p:sp>
      <p:sp>
        <p:nvSpPr>
          <p:cNvPr id="16" name="Rectangle 15"/>
          <p:cNvSpPr/>
          <p:nvPr/>
        </p:nvSpPr>
        <p:spPr>
          <a:xfrm>
            <a:off x="6104110" y="47966"/>
            <a:ext cx="1916297" cy="1222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r"/>
            <a:r>
              <a:rPr lang="en-US" sz="2400" dirty="0" smtClean="0">
                <a:solidFill>
                  <a:schemeClr val="tx1"/>
                </a:solidFill>
                <a:latin typeface="Arial Narrow" pitchFamily="34" charset="0"/>
              </a:rPr>
              <a:t>connect &amp; attract</a:t>
            </a:r>
            <a:endParaRPr lang="en-US" sz="2400" dirty="0">
              <a:solidFill>
                <a:schemeClr val="tx1"/>
              </a:solidFill>
              <a:latin typeface="Arial Narrow" pitchFamily="34" charset="0"/>
            </a:endParaRPr>
          </a:p>
        </p:txBody>
      </p:sp>
      <p:sp>
        <p:nvSpPr>
          <p:cNvPr id="17" name="Rectangle 16"/>
          <p:cNvSpPr/>
          <p:nvPr/>
        </p:nvSpPr>
        <p:spPr>
          <a:xfrm>
            <a:off x="7426077" y="2046887"/>
            <a:ext cx="1578411" cy="15374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chemeClr val="tx1"/>
                </a:solidFill>
                <a:latin typeface="Arial Narrow" pitchFamily="34" charset="0"/>
              </a:rPr>
              <a:t>orient</a:t>
            </a:r>
            <a:endParaRPr lang="en-US" sz="2400" dirty="0">
              <a:solidFill>
                <a:schemeClr val="tx1"/>
              </a:solidFill>
              <a:latin typeface="Arial Narrow" pitchFamily="34" charset="0"/>
            </a:endParaRPr>
          </a:p>
        </p:txBody>
      </p:sp>
      <p:sp>
        <p:nvSpPr>
          <p:cNvPr id="18" name="Rectangle 17"/>
          <p:cNvSpPr/>
          <p:nvPr/>
        </p:nvSpPr>
        <p:spPr>
          <a:xfrm>
            <a:off x="6760525" y="4589253"/>
            <a:ext cx="2184588" cy="20533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chemeClr val="tx1"/>
                </a:solidFill>
                <a:latin typeface="Arial Narrow" pitchFamily="34" charset="0"/>
              </a:rPr>
              <a:t>interact</a:t>
            </a:r>
            <a:endParaRPr lang="en-US" sz="2400" dirty="0">
              <a:solidFill>
                <a:schemeClr val="tx1"/>
              </a:solidFill>
              <a:latin typeface="Arial Narrow" pitchFamily="34" charset="0"/>
            </a:endParaRPr>
          </a:p>
        </p:txBody>
      </p:sp>
      <p:sp>
        <p:nvSpPr>
          <p:cNvPr id="20" name="Rectangle 19"/>
          <p:cNvSpPr/>
          <p:nvPr/>
        </p:nvSpPr>
        <p:spPr>
          <a:xfrm>
            <a:off x="154375" y="4533097"/>
            <a:ext cx="2836962" cy="2059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latin typeface="Arial Narrow" pitchFamily="34" charset="0"/>
              </a:rPr>
              <a:t>extend &amp; retain</a:t>
            </a:r>
            <a:endParaRPr lang="en-US" sz="2400" dirty="0">
              <a:solidFill>
                <a:schemeClr val="tx1"/>
              </a:solidFill>
              <a:latin typeface="Arial Narrow" pitchFamily="34" charset="0"/>
            </a:endParaRPr>
          </a:p>
        </p:txBody>
      </p:sp>
      <p:sp>
        <p:nvSpPr>
          <p:cNvPr id="21" name="Rectangle 20"/>
          <p:cNvSpPr/>
          <p:nvPr/>
        </p:nvSpPr>
        <p:spPr>
          <a:xfrm>
            <a:off x="154375" y="650392"/>
            <a:ext cx="2079416" cy="17701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latin typeface="Arial Narrow" pitchFamily="34" charset="0"/>
              </a:rPr>
              <a:t>advocate</a:t>
            </a:r>
            <a:endParaRPr lang="en-US" sz="2400" dirty="0">
              <a:solidFill>
                <a:schemeClr val="tx1"/>
              </a:solidFill>
              <a:latin typeface="Arial Narrow" pitchFamily="34" charset="0"/>
            </a:endParaRPr>
          </a:p>
        </p:txBody>
      </p:sp>
    </p:spTree>
    <p:extLst>
      <p:ext uri="{BB962C8B-B14F-4D97-AF65-F5344CB8AC3E}">
        <p14:creationId xmlns:p14="http://schemas.microsoft.com/office/powerpoint/2010/main" val="922809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Value of Customer Journey Maps http</a:t>
            </a:r>
            <a:r>
              <a:rPr lang="en-US" dirty="0"/>
              <a:t>://bit.ly/pDdyyX</a:t>
            </a:r>
          </a:p>
        </p:txBody>
      </p:sp>
      <p:sp>
        <p:nvSpPr>
          <p:cNvPr id="2" name="Title 1"/>
          <p:cNvSpPr>
            <a:spLocks noGrp="1"/>
          </p:cNvSpPr>
          <p:nvPr>
            <p:ph type="title"/>
          </p:nvPr>
        </p:nvSpPr>
        <p:spPr/>
        <p:txBody>
          <a:bodyPr/>
          <a:lstStyle/>
          <a:p>
            <a:r>
              <a:rPr lang="en-GB" dirty="0" smtClean="0"/>
              <a:t/>
            </a:r>
            <a:br>
              <a:rPr lang="en-GB" dirty="0" smtClean="0"/>
            </a:b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21"/>
            <a:ext cx="9172102" cy="593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238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nForm</a:t>
            </a:r>
            <a:r>
              <a:rPr lang="en-US" dirty="0" smtClean="0"/>
              <a:t> http</a:t>
            </a:r>
            <a:r>
              <a:rPr lang="en-US" dirty="0"/>
              <a:t>://bit.ly/pmyNma</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457200"/>
            <a:ext cx="6989763"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037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latin typeface="HelveticaNeueLT Std Lt Cn" pitchFamily="34" charset="0"/>
              </a:rPr>
              <a:t>Source: </a:t>
            </a:r>
            <a:r>
              <a:rPr lang="en-US" dirty="0" smtClean="0">
                <a:latin typeface="HelveticaNeueLT Std Lt Cn" pitchFamily="34" charset="0"/>
              </a:rPr>
              <a:t>DCA, Victims </a:t>
            </a:r>
            <a:r>
              <a:rPr lang="en-US" dirty="0">
                <a:latin typeface="HelveticaNeueLT Std Lt Cn" pitchFamily="34" charset="0"/>
              </a:rPr>
              <a:t>of crime http://slidesha.re/qMsHAc</a:t>
            </a:r>
          </a:p>
        </p:txBody>
      </p:sp>
      <p:sp>
        <p:nvSpPr>
          <p:cNvPr id="48131" name="Rectangle 3"/>
          <p:cNvSpPr>
            <a:spLocks noChangeArrowheads="1"/>
          </p:cNvSpPr>
          <p:nvPr/>
        </p:nvSpPr>
        <p:spPr bwMode="auto">
          <a:xfrm>
            <a:off x="7848600" y="1200150"/>
            <a:ext cx="1133475" cy="4876800"/>
          </a:xfrm>
          <a:prstGeom prst="rect">
            <a:avLst/>
          </a:prstGeom>
          <a:gradFill rotWithShape="0">
            <a:gsLst>
              <a:gs pos="0">
                <a:srgbClr val="9CA5BA"/>
              </a:gs>
              <a:gs pos="100000">
                <a:schemeClr val="bg1"/>
              </a:gs>
            </a:gsLst>
            <a:lin ang="5400000" scaled="1"/>
          </a:gra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Lt Cn" pitchFamily="34" charset="0"/>
              <a:cs typeface="Arial" pitchFamily="34" charset="0"/>
            </a:endParaRPr>
          </a:p>
        </p:txBody>
      </p:sp>
      <p:sp>
        <p:nvSpPr>
          <p:cNvPr id="48132" name="Rectangle 4"/>
          <p:cNvSpPr>
            <a:spLocks noChangeArrowheads="1"/>
          </p:cNvSpPr>
          <p:nvPr/>
        </p:nvSpPr>
        <p:spPr bwMode="auto">
          <a:xfrm>
            <a:off x="3276600" y="1200150"/>
            <a:ext cx="914400" cy="4876800"/>
          </a:xfrm>
          <a:prstGeom prst="rect">
            <a:avLst/>
          </a:prstGeom>
          <a:gradFill rotWithShape="0">
            <a:gsLst>
              <a:gs pos="0">
                <a:srgbClr val="CDC9FF"/>
              </a:gs>
              <a:gs pos="100000">
                <a:schemeClr val="bg1"/>
              </a:gs>
            </a:gsLst>
            <a:lin ang="5400000" scaled="1"/>
          </a:gra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Lt Cn" pitchFamily="34" charset="0"/>
              <a:cs typeface="Arial" pitchFamily="34" charset="0"/>
            </a:endParaRPr>
          </a:p>
        </p:txBody>
      </p:sp>
      <p:sp>
        <p:nvSpPr>
          <p:cNvPr id="48133" name="Text Box 5"/>
          <p:cNvSpPr txBox="1">
            <a:spLocks noChangeArrowheads="1"/>
          </p:cNvSpPr>
          <p:nvPr/>
        </p:nvSpPr>
        <p:spPr bwMode="auto">
          <a:xfrm rot="-5400000">
            <a:off x="-1096169" y="3517107"/>
            <a:ext cx="2490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600" b="1">
                <a:latin typeface="HelveticaNeueLT Std Lt Cn" pitchFamily="34" charset="0"/>
                <a:cs typeface="Arial" pitchFamily="34" charset="0"/>
              </a:rPr>
              <a:t>Level of satisfaction</a:t>
            </a:r>
          </a:p>
        </p:txBody>
      </p:sp>
      <p:sp>
        <p:nvSpPr>
          <p:cNvPr id="48134" name="Rectangle 6"/>
          <p:cNvSpPr>
            <a:spLocks noChangeArrowheads="1"/>
          </p:cNvSpPr>
          <p:nvPr/>
        </p:nvSpPr>
        <p:spPr bwMode="auto">
          <a:xfrm>
            <a:off x="4267200" y="1200150"/>
            <a:ext cx="3505200" cy="4876800"/>
          </a:xfrm>
          <a:prstGeom prst="rect">
            <a:avLst/>
          </a:prstGeom>
          <a:gradFill rotWithShape="0">
            <a:gsLst>
              <a:gs pos="0">
                <a:srgbClr val="A9A5D7"/>
              </a:gs>
              <a:gs pos="100000">
                <a:schemeClr val="bg1"/>
              </a:gs>
            </a:gsLst>
            <a:lin ang="5400000" scaled="1"/>
          </a:gra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Lt Cn" pitchFamily="34" charset="0"/>
              <a:cs typeface="Arial" pitchFamily="34" charset="0"/>
            </a:endParaRPr>
          </a:p>
        </p:txBody>
      </p:sp>
      <p:sp>
        <p:nvSpPr>
          <p:cNvPr id="48135" name="Rectangle 7"/>
          <p:cNvSpPr>
            <a:spLocks noChangeArrowheads="1"/>
          </p:cNvSpPr>
          <p:nvPr/>
        </p:nvSpPr>
        <p:spPr bwMode="auto">
          <a:xfrm>
            <a:off x="1600200" y="1200150"/>
            <a:ext cx="1600200" cy="4876800"/>
          </a:xfrm>
          <a:prstGeom prst="rect">
            <a:avLst/>
          </a:prstGeom>
          <a:gradFill rotWithShape="0">
            <a:gsLst>
              <a:gs pos="0">
                <a:srgbClr val="D7D7FF"/>
              </a:gs>
              <a:gs pos="100000">
                <a:schemeClr val="bg1"/>
              </a:gs>
            </a:gsLst>
            <a:lin ang="5400000" scaled="1"/>
          </a:gra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Lt Cn" pitchFamily="34" charset="0"/>
              <a:cs typeface="Arial" pitchFamily="34" charset="0"/>
            </a:endParaRPr>
          </a:p>
        </p:txBody>
      </p:sp>
      <p:sp>
        <p:nvSpPr>
          <p:cNvPr id="48136" name="Rectangle 8"/>
          <p:cNvSpPr>
            <a:spLocks noChangeArrowheads="1"/>
          </p:cNvSpPr>
          <p:nvPr/>
        </p:nvSpPr>
        <p:spPr bwMode="auto">
          <a:xfrm>
            <a:off x="609600" y="1200150"/>
            <a:ext cx="914400" cy="4876800"/>
          </a:xfrm>
          <a:prstGeom prst="rect">
            <a:avLst/>
          </a:prstGeom>
          <a:gradFill rotWithShape="0">
            <a:gsLst>
              <a:gs pos="0">
                <a:srgbClr val="E7EBFF"/>
              </a:gs>
              <a:gs pos="100000">
                <a:schemeClr val="bg1"/>
              </a:gs>
            </a:gsLst>
            <a:lin ang="5400000" scaled="1"/>
          </a:gra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Lt Cn" pitchFamily="34" charset="0"/>
              <a:cs typeface="Arial" pitchFamily="34" charset="0"/>
            </a:endParaRPr>
          </a:p>
        </p:txBody>
      </p:sp>
      <p:sp>
        <p:nvSpPr>
          <p:cNvPr id="48137" name="Text Box 9"/>
          <p:cNvSpPr txBox="1">
            <a:spLocks noChangeArrowheads="1"/>
          </p:cNvSpPr>
          <p:nvPr/>
        </p:nvSpPr>
        <p:spPr bwMode="auto">
          <a:xfrm>
            <a:off x="671513" y="12065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000" dirty="0">
                <a:latin typeface="HelveticaNeueLT Std Lt Cn" pitchFamily="34" charset="0"/>
                <a:cs typeface="Arial" pitchFamily="34" charset="0"/>
              </a:rPr>
              <a:t>Reporting the crime</a:t>
            </a:r>
          </a:p>
        </p:txBody>
      </p:sp>
      <p:sp>
        <p:nvSpPr>
          <p:cNvPr id="48138" name="Text Box 10"/>
          <p:cNvSpPr txBox="1">
            <a:spLocks noChangeArrowheads="1"/>
          </p:cNvSpPr>
          <p:nvPr/>
        </p:nvSpPr>
        <p:spPr bwMode="auto">
          <a:xfrm>
            <a:off x="3228975" y="1206500"/>
            <a:ext cx="10525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000">
                <a:latin typeface="HelveticaNeueLT Std Lt Cn" pitchFamily="34" charset="0"/>
                <a:cs typeface="Arial" pitchFamily="34" charset="0"/>
              </a:rPr>
              <a:t>Before the trial</a:t>
            </a:r>
          </a:p>
        </p:txBody>
      </p:sp>
      <p:sp>
        <p:nvSpPr>
          <p:cNvPr id="48139" name="Text Box 11"/>
          <p:cNvSpPr txBox="1">
            <a:spLocks noChangeArrowheads="1"/>
          </p:cNvSpPr>
          <p:nvPr/>
        </p:nvSpPr>
        <p:spPr bwMode="auto">
          <a:xfrm>
            <a:off x="5181600" y="1219636"/>
            <a:ext cx="152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000" dirty="0">
                <a:latin typeface="HelveticaNeueLT Std Lt Cn" pitchFamily="34" charset="0"/>
                <a:cs typeface="Arial" pitchFamily="34" charset="0"/>
              </a:rPr>
              <a:t>At court</a:t>
            </a:r>
          </a:p>
        </p:txBody>
      </p:sp>
      <p:sp>
        <p:nvSpPr>
          <p:cNvPr id="48140" name="Text Box 12"/>
          <p:cNvSpPr txBox="1">
            <a:spLocks noChangeArrowheads="1"/>
          </p:cNvSpPr>
          <p:nvPr/>
        </p:nvSpPr>
        <p:spPr bwMode="auto">
          <a:xfrm>
            <a:off x="8015288" y="1206500"/>
            <a:ext cx="747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000">
                <a:latin typeface="HelveticaNeueLT Std Lt Cn" pitchFamily="34" charset="0"/>
                <a:cs typeface="Arial" pitchFamily="34" charset="0"/>
              </a:rPr>
              <a:t>After the trial</a:t>
            </a:r>
          </a:p>
        </p:txBody>
      </p:sp>
      <p:sp>
        <p:nvSpPr>
          <p:cNvPr id="48141" name="Text Box 13"/>
          <p:cNvSpPr txBox="1">
            <a:spLocks noChangeArrowheads="1"/>
          </p:cNvSpPr>
          <p:nvPr/>
        </p:nvSpPr>
        <p:spPr bwMode="auto">
          <a:xfrm rot="-5400000">
            <a:off x="-144462" y="3648075"/>
            <a:ext cx="1068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200" i="1">
                <a:latin typeface="HelveticaNeueLT Std Lt Cn" pitchFamily="34" charset="0"/>
                <a:cs typeface="Arial" pitchFamily="34" charset="0"/>
              </a:rPr>
              <a:t>Neutral</a:t>
            </a:r>
          </a:p>
        </p:txBody>
      </p:sp>
      <p:sp>
        <p:nvSpPr>
          <p:cNvPr id="48142" name="Text Box 14"/>
          <p:cNvSpPr txBox="1">
            <a:spLocks noChangeArrowheads="1"/>
          </p:cNvSpPr>
          <p:nvPr/>
        </p:nvSpPr>
        <p:spPr bwMode="auto">
          <a:xfrm rot="-5400000">
            <a:off x="-139700" y="1844675"/>
            <a:ext cx="1068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200" i="1">
                <a:latin typeface="HelveticaNeueLT Std Lt Cn" pitchFamily="34" charset="0"/>
                <a:cs typeface="Arial" pitchFamily="34" charset="0"/>
              </a:rPr>
              <a:t>Positive</a:t>
            </a:r>
          </a:p>
        </p:txBody>
      </p:sp>
      <p:sp>
        <p:nvSpPr>
          <p:cNvPr id="48143" name="Text Box 15"/>
          <p:cNvSpPr txBox="1">
            <a:spLocks noChangeArrowheads="1"/>
          </p:cNvSpPr>
          <p:nvPr/>
        </p:nvSpPr>
        <p:spPr bwMode="auto">
          <a:xfrm rot="-5400000">
            <a:off x="-153987" y="5514975"/>
            <a:ext cx="1068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200" i="1">
                <a:latin typeface="HelveticaNeueLT Std Lt Cn" pitchFamily="34" charset="0"/>
                <a:cs typeface="Arial" pitchFamily="34" charset="0"/>
              </a:rPr>
              <a:t>Negative</a:t>
            </a:r>
          </a:p>
        </p:txBody>
      </p:sp>
      <p:sp>
        <p:nvSpPr>
          <p:cNvPr id="48144" name="Text Box 16"/>
          <p:cNvSpPr txBox="1">
            <a:spLocks noChangeArrowheads="1"/>
          </p:cNvSpPr>
          <p:nvPr/>
        </p:nvSpPr>
        <p:spPr bwMode="auto">
          <a:xfrm>
            <a:off x="1724025" y="1208088"/>
            <a:ext cx="131445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1000">
                <a:latin typeface="HelveticaNeueLT Std Lt Cn" pitchFamily="34" charset="0"/>
                <a:cs typeface="Arial" pitchFamily="34" charset="0"/>
              </a:rPr>
              <a:t>Police investigation</a:t>
            </a:r>
          </a:p>
        </p:txBody>
      </p:sp>
      <p:sp>
        <p:nvSpPr>
          <p:cNvPr id="48145" name="Line 17"/>
          <p:cNvSpPr>
            <a:spLocks noChangeShapeType="1"/>
          </p:cNvSpPr>
          <p:nvPr/>
        </p:nvSpPr>
        <p:spPr bwMode="auto">
          <a:xfrm>
            <a:off x="766763" y="27432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46" name="Line 18"/>
          <p:cNvSpPr>
            <a:spLocks noChangeShapeType="1"/>
          </p:cNvSpPr>
          <p:nvPr/>
        </p:nvSpPr>
        <p:spPr bwMode="auto">
          <a:xfrm>
            <a:off x="638175" y="2543175"/>
            <a:ext cx="76200" cy="1524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47" name="Text Box 19"/>
          <p:cNvSpPr txBox="1">
            <a:spLocks noChangeArrowheads="1"/>
          </p:cNvSpPr>
          <p:nvPr/>
        </p:nvSpPr>
        <p:spPr bwMode="auto">
          <a:xfrm>
            <a:off x="523875" y="1835150"/>
            <a:ext cx="619125" cy="707886"/>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dirty="0">
                <a:latin typeface="HelveticaNeueLT Std Cn" pitchFamily="34" charset="0"/>
                <a:cs typeface="Arial" pitchFamily="34" charset="0"/>
              </a:rPr>
              <a:t>Reported crime immediately. Police ‘very good’ – told him what to do and who was coming. Felt secure</a:t>
            </a:r>
          </a:p>
        </p:txBody>
      </p:sp>
      <p:sp>
        <p:nvSpPr>
          <p:cNvPr id="48148" name="Line 20"/>
          <p:cNvSpPr>
            <a:spLocks noChangeShapeType="1"/>
          </p:cNvSpPr>
          <p:nvPr/>
        </p:nvSpPr>
        <p:spPr bwMode="auto">
          <a:xfrm>
            <a:off x="490538" y="3475038"/>
            <a:ext cx="8610600" cy="0"/>
          </a:xfrm>
          <a:prstGeom prst="line">
            <a:avLst/>
          </a:prstGeom>
          <a:noFill/>
          <a:ln w="9525">
            <a:solidFill>
              <a:srgbClr val="00B88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49" name="Oval 21"/>
          <p:cNvSpPr>
            <a:spLocks noChangeArrowheads="1"/>
          </p:cNvSpPr>
          <p:nvPr/>
        </p:nvSpPr>
        <p:spPr bwMode="auto">
          <a:xfrm>
            <a:off x="685800" y="2698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150" name="Text Box 22"/>
          <p:cNvSpPr txBox="1">
            <a:spLocks noChangeArrowheads="1"/>
          </p:cNvSpPr>
          <p:nvPr/>
        </p:nvSpPr>
        <p:spPr bwMode="auto">
          <a:xfrm>
            <a:off x="2286000" y="3663950"/>
            <a:ext cx="904875"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Identity parade. No coaching, no reassurance wouldn’t meet attacker</a:t>
            </a:r>
          </a:p>
        </p:txBody>
      </p:sp>
      <p:sp>
        <p:nvSpPr>
          <p:cNvPr id="48151" name="Text Box 23"/>
          <p:cNvSpPr txBox="1">
            <a:spLocks noChangeArrowheads="1"/>
          </p:cNvSpPr>
          <p:nvPr/>
        </p:nvSpPr>
        <p:spPr bwMode="auto">
          <a:xfrm>
            <a:off x="6343650" y="4454525"/>
            <a:ext cx="6858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Barrister not very confidence inspiring</a:t>
            </a:r>
          </a:p>
        </p:txBody>
      </p:sp>
      <p:sp>
        <p:nvSpPr>
          <p:cNvPr id="48152" name="Line 24"/>
          <p:cNvSpPr>
            <a:spLocks noChangeShapeType="1"/>
          </p:cNvSpPr>
          <p:nvPr/>
        </p:nvSpPr>
        <p:spPr bwMode="auto">
          <a:xfrm>
            <a:off x="966788" y="2747963"/>
            <a:ext cx="228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53" name="Oval 25"/>
          <p:cNvSpPr>
            <a:spLocks noChangeArrowheads="1"/>
          </p:cNvSpPr>
          <p:nvPr/>
        </p:nvSpPr>
        <p:spPr bwMode="auto">
          <a:xfrm>
            <a:off x="925513" y="2698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154" name="Text Box 26"/>
          <p:cNvSpPr txBox="1">
            <a:spLocks noChangeArrowheads="1"/>
          </p:cNvSpPr>
          <p:nvPr/>
        </p:nvSpPr>
        <p:spPr bwMode="auto">
          <a:xfrm>
            <a:off x="447675" y="2884488"/>
            <a:ext cx="1066800" cy="246221"/>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Drove him home -  grateful, but didn’t feel like standard service</a:t>
            </a:r>
          </a:p>
        </p:txBody>
      </p:sp>
      <p:sp>
        <p:nvSpPr>
          <p:cNvPr id="48155" name="Line 27"/>
          <p:cNvSpPr>
            <a:spLocks noChangeShapeType="1"/>
          </p:cNvSpPr>
          <p:nvPr/>
        </p:nvSpPr>
        <p:spPr bwMode="auto">
          <a:xfrm flipH="1">
            <a:off x="1219200" y="2986088"/>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56" name="Oval 28"/>
          <p:cNvSpPr>
            <a:spLocks noChangeArrowheads="1"/>
          </p:cNvSpPr>
          <p:nvPr/>
        </p:nvSpPr>
        <p:spPr bwMode="auto">
          <a:xfrm>
            <a:off x="1165225" y="3632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157" name="Line 29"/>
          <p:cNvSpPr>
            <a:spLocks noChangeShapeType="1"/>
          </p:cNvSpPr>
          <p:nvPr/>
        </p:nvSpPr>
        <p:spPr bwMode="auto">
          <a:xfrm>
            <a:off x="1966913" y="3824288"/>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58" name="Line 30"/>
          <p:cNvSpPr>
            <a:spLocks noChangeShapeType="1"/>
          </p:cNvSpPr>
          <p:nvPr/>
        </p:nvSpPr>
        <p:spPr bwMode="auto">
          <a:xfrm flipH="1">
            <a:off x="2166938" y="2747963"/>
            <a:ext cx="228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59" name="Oval 31"/>
          <p:cNvSpPr>
            <a:spLocks noChangeArrowheads="1"/>
          </p:cNvSpPr>
          <p:nvPr/>
        </p:nvSpPr>
        <p:spPr bwMode="auto">
          <a:xfrm>
            <a:off x="2124075" y="3784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160" name="Oval 32"/>
          <p:cNvSpPr>
            <a:spLocks noChangeArrowheads="1"/>
          </p:cNvSpPr>
          <p:nvPr/>
        </p:nvSpPr>
        <p:spPr bwMode="auto">
          <a:xfrm>
            <a:off x="2363788" y="2698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61" name="Line 33"/>
          <p:cNvSpPr>
            <a:spLocks noChangeShapeType="1"/>
          </p:cNvSpPr>
          <p:nvPr/>
        </p:nvSpPr>
        <p:spPr bwMode="auto">
          <a:xfrm>
            <a:off x="2443163" y="27432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62" name="Line 34"/>
          <p:cNvSpPr>
            <a:spLocks noChangeShapeType="1"/>
          </p:cNvSpPr>
          <p:nvPr/>
        </p:nvSpPr>
        <p:spPr bwMode="auto">
          <a:xfrm flipV="1">
            <a:off x="2652713" y="2362200"/>
            <a:ext cx="228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63" name="Oval 35"/>
          <p:cNvSpPr>
            <a:spLocks noChangeArrowheads="1"/>
          </p:cNvSpPr>
          <p:nvPr/>
        </p:nvSpPr>
        <p:spPr bwMode="auto">
          <a:xfrm>
            <a:off x="2603500" y="2698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64" name="Line 36"/>
          <p:cNvSpPr>
            <a:spLocks noChangeShapeType="1"/>
          </p:cNvSpPr>
          <p:nvPr/>
        </p:nvSpPr>
        <p:spPr bwMode="auto">
          <a:xfrm flipH="1" flipV="1">
            <a:off x="2886075" y="2324100"/>
            <a:ext cx="2286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65" name="Oval 37"/>
          <p:cNvSpPr>
            <a:spLocks noChangeArrowheads="1"/>
          </p:cNvSpPr>
          <p:nvPr/>
        </p:nvSpPr>
        <p:spPr bwMode="auto">
          <a:xfrm>
            <a:off x="2843213" y="2317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66" name="Line 38"/>
          <p:cNvSpPr>
            <a:spLocks noChangeShapeType="1"/>
          </p:cNvSpPr>
          <p:nvPr/>
        </p:nvSpPr>
        <p:spPr bwMode="auto">
          <a:xfrm flipH="1" flipV="1">
            <a:off x="3124200" y="3824288"/>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67" name="Oval 39"/>
          <p:cNvSpPr>
            <a:spLocks noChangeArrowheads="1"/>
          </p:cNvSpPr>
          <p:nvPr/>
        </p:nvSpPr>
        <p:spPr bwMode="auto">
          <a:xfrm>
            <a:off x="3322638" y="3917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68" name="Oval 40"/>
          <p:cNvSpPr>
            <a:spLocks noChangeArrowheads="1"/>
          </p:cNvSpPr>
          <p:nvPr/>
        </p:nvSpPr>
        <p:spPr bwMode="auto">
          <a:xfrm>
            <a:off x="3082925" y="3784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69" name="Line 41"/>
          <p:cNvSpPr>
            <a:spLocks noChangeShapeType="1"/>
          </p:cNvSpPr>
          <p:nvPr/>
        </p:nvSpPr>
        <p:spPr bwMode="auto">
          <a:xfrm>
            <a:off x="3405188" y="3962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70" name="Line 42"/>
          <p:cNvSpPr>
            <a:spLocks noChangeShapeType="1"/>
          </p:cNvSpPr>
          <p:nvPr/>
        </p:nvSpPr>
        <p:spPr bwMode="auto">
          <a:xfrm flipH="1" flipV="1">
            <a:off x="3600450" y="3957638"/>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71" name="Oval 43"/>
          <p:cNvSpPr>
            <a:spLocks noChangeArrowheads="1"/>
          </p:cNvSpPr>
          <p:nvPr/>
        </p:nvSpPr>
        <p:spPr bwMode="auto">
          <a:xfrm>
            <a:off x="3802063"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72" name="Oval 44"/>
          <p:cNvSpPr>
            <a:spLocks noChangeArrowheads="1"/>
          </p:cNvSpPr>
          <p:nvPr/>
        </p:nvSpPr>
        <p:spPr bwMode="auto">
          <a:xfrm>
            <a:off x="3562350" y="3917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73" name="Line 45"/>
          <p:cNvSpPr>
            <a:spLocks noChangeShapeType="1"/>
          </p:cNvSpPr>
          <p:nvPr/>
        </p:nvSpPr>
        <p:spPr bwMode="auto">
          <a:xfrm>
            <a:off x="3881438" y="4186238"/>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74" name="Line 46"/>
          <p:cNvSpPr>
            <a:spLocks noChangeShapeType="1"/>
          </p:cNvSpPr>
          <p:nvPr/>
        </p:nvSpPr>
        <p:spPr bwMode="auto">
          <a:xfrm flipH="1" flipV="1">
            <a:off x="4090988" y="4191000"/>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75" name="Oval 47"/>
          <p:cNvSpPr>
            <a:spLocks noChangeArrowheads="1"/>
          </p:cNvSpPr>
          <p:nvPr/>
        </p:nvSpPr>
        <p:spPr bwMode="auto">
          <a:xfrm>
            <a:off x="4041775"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76" name="Line 48"/>
          <p:cNvSpPr>
            <a:spLocks noChangeShapeType="1"/>
          </p:cNvSpPr>
          <p:nvPr/>
        </p:nvSpPr>
        <p:spPr bwMode="auto">
          <a:xfrm flipV="1">
            <a:off x="4324350" y="4191000"/>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77" name="Oval 49"/>
          <p:cNvSpPr>
            <a:spLocks noChangeArrowheads="1"/>
          </p:cNvSpPr>
          <p:nvPr/>
        </p:nvSpPr>
        <p:spPr bwMode="auto">
          <a:xfrm>
            <a:off x="4521200"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78" name="Oval 50"/>
          <p:cNvSpPr>
            <a:spLocks noChangeArrowheads="1"/>
          </p:cNvSpPr>
          <p:nvPr/>
        </p:nvSpPr>
        <p:spPr bwMode="auto">
          <a:xfrm>
            <a:off x="4281488" y="4375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79" name="Line 51"/>
          <p:cNvSpPr>
            <a:spLocks noChangeShapeType="1"/>
          </p:cNvSpPr>
          <p:nvPr/>
        </p:nvSpPr>
        <p:spPr bwMode="auto">
          <a:xfrm>
            <a:off x="4600575" y="4186238"/>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0" name="Line 52"/>
          <p:cNvSpPr>
            <a:spLocks noChangeShapeType="1"/>
          </p:cNvSpPr>
          <p:nvPr/>
        </p:nvSpPr>
        <p:spPr bwMode="auto">
          <a:xfrm flipH="1" flipV="1">
            <a:off x="4805363" y="4186238"/>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1" name="Oval 53"/>
          <p:cNvSpPr>
            <a:spLocks noChangeArrowheads="1"/>
          </p:cNvSpPr>
          <p:nvPr/>
        </p:nvSpPr>
        <p:spPr bwMode="auto">
          <a:xfrm>
            <a:off x="4762500"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82" name="Oval 54"/>
          <p:cNvSpPr>
            <a:spLocks noChangeArrowheads="1"/>
          </p:cNvSpPr>
          <p:nvPr/>
        </p:nvSpPr>
        <p:spPr bwMode="auto">
          <a:xfrm>
            <a:off x="5002213" y="4375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83" name="Line 55"/>
          <p:cNvSpPr>
            <a:spLocks noChangeShapeType="1"/>
          </p:cNvSpPr>
          <p:nvPr/>
        </p:nvSpPr>
        <p:spPr bwMode="auto">
          <a:xfrm>
            <a:off x="5081588" y="4414838"/>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4" name="Line 56"/>
          <p:cNvSpPr>
            <a:spLocks noChangeShapeType="1"/>
          </p:cNvSpPr>
          <p:nvPr/>
        </p:nvSpPr>
        <p:spPr bwMode="auto">
          <a:xfrm flipV="1">
            <a:off x="5257800" y="4281488"/>
            <a:ext cx="228600" cy="160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5" name="Oval 57"/>
          <p:cNvSpPr>
            <a:spLocks noChangeArrowheads="1"/>
          </p:cNvSpPr>
          <p:nvPr/>
        </p:nvSpPr>
        <p:spPr bwMode="auto">
          <a:xfrm>
            <a:off x="5241925" y="4375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86" name="Line 58"/>
          <p:cNvSpPr>
            <a:spLocks noChangeShapeType="1"/>
          </p:cNvSpPr>
          <p:nvPr/>
        </p:nvSpPr>
        <p:spPr bwMode="auto">
          <a:xfrm flipV="1">
            <a:off x="5524500" y="39624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7" name="Oval 59"/>
          <p:cNvSpPr>
            <a:spLocks noChangeArrowheads="1"/>
          </p:cNvSpPr>
          <p:nvPr/>
        </p:nvSpPr>
        <p:spPr bwMode="auto">
          <a:xfrm>
            <a:off x="5481638" y="4222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88" name="Line 60"/>
          <p:cNvSpPr>
            <a:spLocks noChangeShapeType="1"/>
          </p:cNvSpPr>
          <p:nvPr/>
        </p:nvSpPr>
        <p:spPr bwMode="auto">
          <a:xfrm flipH="1" flipV="1">
            <a:off x="5767388" y="3976688"/>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89" name="Oval 61"/>
          <p:cNvSpPr>
            <a:spLocks noChangeArrowheads="1"/>
          </p:cNvSpPr>
          <p:nvPr/>
        </p:nvSpPr>
        <p:spPr bwMode="auto">
          <a:xfrm>
            <a:off x="5721350" y="3917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90" name="Line 62"/>
          <p:cNvSpPr>
            <a:spLocks noChangeShapeType="1"/>
          </p:cNvSpPr>
          <p:nvPr/>
        </p:nvSpPr>
        <p:spPr bwMode="auto">
          <a:xfrm flipH="1" flipV="1">
            <a:off x="5991225" y="4586288"/>
            <a:ext cx="257175"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91" name="Oval 63"/>
          <p:cNvSpPr>
            <a:spLocks noChangeArrowheads="1"/>
          </p:cNvSpPr>
          <p:nvPr/>
        </p:nvSpPr>
        <p:spPr bwMode="auto">
          <a:xfrm>
            <a:off x="5961063" y="45561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92" name="Line 64"/>
          <p:cNvSpPr>
            <a:spLocks noChangeShapeType="1"/>
          </p:cNvSpPr>
          <p:nvPr/>
        </p:nvSpPr>
        <p:spPr bwMode="auto">
          <a:xfrm flipH="1">
            <a:off x="6243638" y="3638550"/>
            <a:ext cx="228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93" name="Oval 65"/>
          <p:cNvSpPr>
            <a:spLocks noChangeArrowheads="1"/>
          </p:cNvSpPr>
          <p:nvPr/>
        </p:nvSpPr>
        <p:spPr bwMode="auto">
          <a:xfrm>
            <a:off x="6200775" y="4679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94" name="Line 66"/>
          <p:cNvSpPr>
            <a:spLocks noChangeShapeType="1"/>
          </p:cNvSpPr>
          <p:nvPr/>
        </p:nvSpPr>
        <p:spPr bwMode="auto">
          <a:xfrm>
            <a:off x="6477000" y="3671888"/>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95" name="Oval 67"/>
          <p:cNvSpPr>
            <a:spLocks noChangeArrowheads="1"/>
          </p:cNvSpPr>
          <p:nvPr/>
        </p:nvSpPr>
        <p:spPr bwMode="auto">
          <a:xfrm>
            <a:off x="6440488" y="35988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96" name="Line 68"/>
          <p:cNvSpPr>
            <a:spLocks noChangeShapeType="1"/>
          </p:cNvSpPr>
          <p:nvPr/>
        </p:nvSpPr>
        <p:spPr bwMode="auto">
          <a:xfrm>
            <a:off x="6705600" y="4205288"/>
            <a:ext cx="276225"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97" name="Oval 69"/>
          <p:cNvSpPr>
            <a:spLocks noChangeArrowheads="1"/>
          </p:cNvSpPr>
          <p:nvPr/>
        </p:nvSpPr>
        <p:spPr bwMode="auto">
          <a:xfrm>
            <a:off x="6680200"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198" name="Line 70"/>
          <p:cNvSpPr>
            <a:spLocks noChangeShapeType="1"/>
          </p:cNvSpPr>
          <p:nvPr/>
        </p:nvSpPr>
        <p:spPr bwMode="auto">
          <a:xfrm>
            <a:off x="6958013" y="4710113"/>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199" name="Oval 71"/>
          <p:cNvSpPr>
            <a:spLocks noChangeArrowheads="1"/>
          </p:cNvSpPr>
          <p:nvPr/>
        </p:nvSpPr>
        <p:spPr bwMode="auto">
          <a:xfrm>
            <a:off x="6919913" y="4679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00" name="Line 72"/>
          <p:cNvSpPr>
            <a:spLocks noChangeShapeType="1"/>
          </p:cNvSpPr>
          <p:nvPr/>
        </p:nvSpPr>
        <p:spPr bwMode="auto">
          <a:xfrm>
            <a:off x="7210425" y="4876800"/>
            <a:ext cx="257175" cy="242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01" name="Oval 73"/>
          <p:cNvSpPr>
            <a:spLocks noChangeArrowheads="1"/>
          </p:cNvSpPr>
          <p:nvPr/>
        </p:nvSpPr>
        <p:spPr bwMode="auto">
          <a:xfrm>
            <a:off x="7159625" y="4832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02" name="Line 74"/>
          <p:cNvSpPr>
            <a:spLocks noChangeShapeType="1"/>
          </p:cNvSpPr>
          <p:nvPr/>
        </p:nvSpPr>
        <p:spPr bwMode="auto">
          <a:xfrm flipH="1">
            <a:off x="7410450" y="4872038"/>
            <a:ext cx="304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03" name="Oval 75"/>
          <p:cNvSpPr>
            <a:spLocks noChangeArrowheads="1"/>
          </p:cNvSpPr>
          <p:nvPr/>
        </p:nvSpPr>
        <p:spPr bwMode="auto">
          <a:xfrm>
            <a:off x="7399338" y="5060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04" name="Line 76"/>
          <p:cNvSpPr>
            <a:spLocks noChangeShapeType="1"/>
          </p:cNvSpPr>
          <p:nvPr/>
        </p:nvSpPr>
        <p:spPr bwMode="auto">
          <a:xfrm flipH="1">
            <a:off x="7696200" y="3062288"/>
            <a:ext cx="2286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05" name="Oval 77"/>
          <p:cNvSpPr>
            <a:spLocks noChangeArrowheads="1"/>
          </p:cNvSpPr>
          <p:nvPr/>
        </p:nvSpPr>
        <p:spPr bwMode="auto">
          <a:xfrm>
            <a:off x="7639050" y="4832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06" name="Line 78"/>
          <p:cNvSpPr>
            <a:spLocks noChangeShapeType="1"/>
          </p:cNvSpPr>
          <p:nvPr/>
        </p:nvSpPr>
        <p:spPr bwMode="auto">
          <a:xfrm>
            <a:off x="7924800" y="3062288"/>
            <a:ext cx="228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07" name="Oval 79"/>
          <p:cNvSpPr>
            <a:spLocks noChangeArrowheads="1"/>
          </p:cNvSpPr>
          <p:nvPr/>
        </p:nvSpPr>
        <p:spPr bwMode="auto">
          <a:xfrm>
            <a:off x="7878763" y="3003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08" name="Line 80"/>
          <p:cNvSpPr>
            <a:spLocks noChangeShapeType="1"/>
          </p:cNvSpPr>
          <p:nvPr/>
        </p:nvSpPr>
        <p:spPr bwMode="auto">
          <a:xfrm flipH="1">
            <a:off x="8153400" y="3062288"/>
            <a:ext cx="228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09" name="Oval 81"/>
          <p:cNvSpPr>
            <a:spLocks noChangeArrowheads="1"/>
          </p:cNvSpPr>
          <p:nvPr/>
        </p:nvSpPr>
        <p:spPr bwMode="auto">
          <a:xfrm>
            <a:off x="8118475" y="4146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10" name="Line 82"/>
          <p:cNvSpPr>
            <a:spLocks noChangeShapeType="1"/>
          </p:cNvSpPr>
          <p:nvPr/>
        </p:nvSpPr>
        <p:spPr bwMode="auto">
          <a:xfrm>
            <a:off x="8405813" y="3057525"/>
            <a:ext cx="228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11" name="Oval 83"/>
          <p:cNvSpPr>
            <a:spLocks noChangeArrowheads="1"/>
          </p:cNvSpPr>
          <p:nvPr/>
        </p:nvSpPr>
        <p:spPr bwMode="auto">
          <a:xfrm>
            <a:off x="8358188" y="30035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12" name="Text Box 84"/>
          <p:cNvSpPr txBox="1">
            <a:spLocks noChangeArrowheads="1"/>
          </p:cNvSpPr>
          <p:nvPr/>
        </p:nvSpPr>
        <p:spPr bwMode="auto">
          <a:xfrm>
            <a:off x="7439025" y="3235325"/>
            <a:ext cx="1504950" cy="3302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Would report a crime again, because found out defendant had been held for 5 months. But court experience was a ‘waste of time’</a:t>
            </a:r>
          </a:p>
        </p:txBody>
      </p:sp>
      <p:sp>
        <p:nvSpPr>
          <p:cNvPr id="48213" name="Text Box 85"/>
          <p:cNvSpPr txBox="1">
            <a:spLocks noChangeArrowheads="1"/>
          </p:cNvSpPr>
          <p:nvPr/>
        </p:nvSpPr>
        <p:spPr bwMode="auto">
          <a:xfrm>
            <a:off x="1628775" y="3279775"/>
            <a:ext cx="838200"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Received call from detective</a:t>
            </a:r>
          </a:p>
        </p:txBody>
      </p:sp>
      <p:sp>
        <p:nvSpPr>
          <p:cNvPr id="48214" name="Line 86"/>
          <p:cNvSpPr>
            <a:spLocks noChangeShapeType="1"/>
          </p:cNvSpPr>
          <p:nvPr/>
        </p:nvSpPr>
        <p:spPr bwMode="auto">
          <a:xfrm>
            <a:off x="1447800" y="3014663"/>
            <a:ext cx="214313"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15" name="Oval 87"/>
          <p:cNvSpPr>
            <a:spLocks noChangeArrowheads="1"/>
          </p:cNvSpPr>
          <p:nvPr/>
        </p:nvSpPr>
        <p:spPr bwMode="auto">
          <a:xfrm>
            <a:off x="1404938" y="29860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216" name="Line 88"/>
          <p:cNvSpPr>
            <a:spLocks noChangeShapeType="1"/>
          </p:cNvSpPr>
          <p:nvPr/>
        </p:nvSpPr>
        <p:spPr bwMode="auto">
          <a:xfrm>
            <a:off x="1690688" y="3509963"/>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17" name="Oval 89"/>
          <p:cNvSpPr>
            <a:spLocks noChangeArrowheads="1"/>
          </p:cNvSpPr>
          <p:nvPr/>
        </p:nvSpPr>
        <p:spPr bwMode="auto">
          <a:xfrm>
            <a:off x="1884363" y="3784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218" name="Oval 90"/>
          <p:cNvSpPr>
            <a:spLocks noChangeArrowheads="1"/>
          </p:cNvSpPr>
          <p:nvPr/>
        </p:nvSpPr>
        <p:spPr bwMode="auto">
          <a:xfrm>
            <a:off x="1644650" y="3441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HelveticaNeueLT Std Cn" pitchFamily="34" charset="0"/>
            </a:endParaRPr>
          </a:p>
        </p:txBody>
      </p:sp>
      <p:sp>
        <p:nvSpPr>
          <p:cNvPr id="48219" name="Line 91"/>
          <p:cNvSpPr>
            <a:spLocks noChangeShapeType="1"/>
          </p:cNvSpPr>
          <p:nvPr/>
        </p:nvSpPr>
        <p:spPr bwMode="auto">
          <a:xfrm flipH="1">
            <a:off x="1000125" y="2562225"/>
            <a:ext cx="276225" cy="166688"/>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20" name="Text Box 92"/>
          <p:cNvSpPr txBox="1">
            <a:spLocks noChangeArrowheads="1"/>
          </p:cNvSpPr>
          <p:nvPr/>
        </p:nvSpPr>
        <p:spPr bwMode="auto">
          <a:xfrm>
            <a:off x="1076325" y="2393950"/>
            <a:ext cx="70485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Gave statement in police car – felt were ‘helping him’</a:t>
            </a:r>
          </a:p>
        </p:txBody>
      </p:sp>
      <p:sp>
        <p:nvSpPr>
          <p:cNvPr id="48221" name="Line 93"/>
          <p:cNvSpPr>
            <a:spLocks noChangeShapeType="1"/>
          </p:cNvSpPr>
          <p:nvPr/>
        </p:nvSpPr>
        <p:spPr bwMode="auto">
          <a:xfrm flipH="1">
            <a:off x="904875" y="3690938"/>
            <a:ext cx="276225" cy="166687"/>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22" name="Text Box 94"/>
          <p:cNvSpPr txBox="1">
            <a:spLocks noChangeArrowheads="1"/>
          </p:cNvSpPr>
          <p:nvPr/>
        </p:nvSpPr>
        <p:spPr bwMode="auto">
          <a:xfrm>
            <a:off x="533400" y="3746500"/>
            <a:ext cx="8382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Drove around looking for attacker – ‘waste of time’ as in marked car </a:t>
            </a:r>
          </a:p>
        </p:txBody>
      </p:sp>
      <p:sp>
        <p:nvSpPr>
          <p:cNvPr id="48223" name="Line 95"/>
          <p:cNvSpPr>
            <a:spLocks noChangeShapeType="1"/>
          </p:cNvSpPr>
          <p:nvPr/>
        </p:nvSpPr>
        <p:spPr bwMode="auto">
          <a:xfrm flipH="1">
            <a:off x="1633538" y="3851275"/>
            <a:ext cx="271462" cy="163513"/>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24" name="Text Box 96"/>
          <p:cNvSpPr txBox="1">
            <a:spLocks noChangeArrowheads="1"/>
          </p:cNvSpPr>
          <p:nvPr/>
        </p:nvSpPr>
        <p:spPr bwMode="auto">
          <a:xfrm>
            <a:off x="1409700" y="3917950"/>
            <a:ext cx="723900"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Had to go to the detective – ‘foreign territory’. Police station ‘disconcerting’</a:t>
            </a:r>
          </a:p>
        </p:txBody>
      </p:sp>
      <p:sp>
        <p:nvSpPr>
          <p:cNvPr id="48225" name="Line 97"/>
          <p:cNvSpPr>
            <a:spLocks noChangeShapeType="1"/>
          </p:cNvSpPr>
          <p:nvPr/>
        </p:nvSpPr>
        <p:spPr bwMode="auto">
          <a:xfrm>
            <a:off x="2166938" y="3848100"/>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26" name="Text Box 98"/>
          <p:cNvSpPr txBox="1">
            <a:spLocks noChangeArrowheads="1"/>
          </p:cNvSpPr>
          <p:nvPr/>
        </p:nvSpPr>
        <p:spPr bwMode="auto">
          <a:xfrm>
            <a:off x="2133600" y="4044950"/>
            <a:ext cx="609600" cy="78483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Gave formal statement. Worried whether justice would be done. Detective seemed ‘dim’. Changed the statement into his own words</a:t>
            </a:r>
          </a:p>
        </p:txBody>
      </p:sp>
      <p:sp>
        <p:nvSpPr>
          <p:cNvPr id="48227" name="Line 99"/>
          <p:cNvSpPr>
            <a:spLocks noChangeShapeType="1"/>
          </p:cNvSpPr>
          <p:nvPr/>
        </p:nvSpPr>
        <p:spPr bwMode="auto">
          <a:xfrm>
            <a:off x="2314575" y="2405063"/>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28" name="Text Box 100"/>
          <p:cNvSpPr txBox="1">
            <a:spLocks noChangeArrowheads="1"/>
          </p:cNvSpPr>
          <p:nvPr/>
        </p:nvSpPr>
        <p:spPr bwMode="auto">
          <a:xfrm>
            <a:off x="1895475" y="2165350"/>
            <a:ext cx="619125" cy="40011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Phone conversations with detective – ‘kept in touch’</a:t>
            </a:r>
          </a:p>
        </p:txBody>
      </p:sp>
      <p:sp>
        <p:nvSpPr>
          <p:cNvPr id="48229" name="Line 101"/>
          <p:cNvSpPr>
            <a:spLocks noChangeShapeType="1"/>
          </p:cNvSpPr>
          <p:nvPr/>
        </p:nvSpPr>
        <p:spPr bwMode="auto">
          <a:xfrm>
            <a:off x="2652713" y="2767013"/>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30" name="Text Box 102"/>
          <p:cNvSpPr txBox="1">
            <a:spLocks noChangeArrowheads="1"/>
          </p:cNvSpPr>
          <p:nvPr/>
        </p:nvSpPr>
        <p:spPr bwMode="auto">
          <a:xfrm>
            <a:off x="2571750" y="2851150"/>
            <a:ext cx="581025" cy="630942"/>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Called up to identify criminal on computer system  seemed ‘efficient’</a:t>
            </a:r>
          </a:p>
        </p:txBody>
      </p:sp>
      <p:sp>
        <p:nvSpPr>
          <p:cNvPr id="48231" name="Line 103"/>
          <p:cNvSpPr>
            <a:spLocks noChangeShapeType="1"/>
          </p:cNvSpPr>
          <p:nvPr/>
        </p:nvSpPr>
        <p:spPr bwMode="auto">
          <a:xfrm flipH="1">
            <a:off x="2890838" y="2019300"/>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32" name="Text Box 104"/>
          <p:cNvSpPr txBox="1">
            <a:spLocks noChangeArrowheads="1"/>
          </p:cNvSpPr>
          <p:nvPr/>
        </p:nvSpPr>
        <p:spPr bwMode="auto">
          <a:xfrm>
            <a:off x="2895600" y="1835150"/>
            <a:ext cx="7620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Identified attacker – ‘felt good, this will be straightforward’</a:t>
            </a:r>
          </a:p>
        </p:txBody>
      </p:sp>
      <p:sp>
        <p:nvSpPr>
          <p:cNvPr id="48233" name="Line 105"/>
          <p:cNvSpPr>
            <a:spLocks noChangeShapeType="1"/>
          </p:cNvSpPr>
          <p:nvPr/>
        </p:nvSpPr>
        <p:spPr bwMode="auto">
          <a:xfrm flipH="1">
            <a:off x="3495675" y="4186238"/>
            <a:ext cx="304800" cy="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34" name="Text Box 106"/>
          <p:cNvSpPr txBox="1">
            <a:spLocks noChangeArrowheads="1"/>
          </p:cNvSpPr>
          <p:nvPr/>
        </p:nvSpPr>
        <p:spPr bwMode="auto">
          <a:xfrm>
            <a:off x="3028950" y="4117975"/>
            <a:ext cx="609600" cy="40011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Few days before trial, still no information on process</a:t>
            </a:r>
          </a:p>
        </p:txBody>
      </p:sp>
      <p:sp>
        <p:nvSpPr>
          <p:cNvPr id="48235" name="Line 107"/>
          <p:cNvSpPr>
            <a:spLocks noChangeShapeType="1"/>
          </p:cNvSpPr>
          <p:nvPr/>
        </p:nvSpPr>
        <p:spPr bwMode="auto">
          <a:xfrm flipH="1">
            <a:off x="4005263" y="4214813"/>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36" name="Text Box 108"/>
          <p:cNvSpPr txBox="1">
            <a:spLocks noChangeArrowheads="1"/>
          </p:cNvSpPr>
          <p:nvPr/>
        </p:nvSpPr>
        <p:spPr bwMode="auto">
          <a:xfrm>
            <a:off x="3533775" y="4279900"/>
            <a:ext cx="685800" cy="630942"/>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Called Witness Service as wanted to speak to barrister. Told to arrive early on the day. Seemed ‘disorganised’</a:t>
            </a:r>
          </a:p>
        </p:txBody>
      </p:sp>
      <p:sp>
        <p:nvSpPr>
          <p:cNvPr id="48237" name="Line 109"/>
          <p:cNvSpPr>
            <a:spLocks noChangeShapeType="1"/>
          </p:cNvSpPr>
          <p:nvPr/>
        </p:nvSpPr>
        <p:spPr bwMode="auto">
          <a:xfrm flipH="1">
            <a:off x="3638550" y="3952875"/>
            <a:ext cx="304800" cy="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38" name="Text Box 110"/>
          <p:cNvSpPr txBox="1">
            <a:spLocks noChangeArrowheads="1"/>
          </p:cNvSpPr>
          <p:nvPr/>
        </p:nvSpPr>
        <p:spPr bwMode="auto">
          <a:xfrm>
            <a:off x="3724275" y="3394075"/>
            <a:ext cx="733425" cy="553998"/>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Pack from Witness Service. Personal contact became formal. No information about process ahead</a:t>
            </a:r>
          </a:p>
        </p:txBody>
      </p:sp>
      <p:sp>
        <p:nvSpPr>
          <p:cNvPr id="48239" name="Line 111"/>
          <p:cNvSpPr>
            <a:spLocks noChangeShapeType="1"/>
          </p:cNvSpPr>
          <p:nvPr/>
        </p:nvSpPr>
        <p:spPr bwMode="auto">
          <a:xfrm flipH="1">
            <a:off x="3367088" y="3614738"/>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40" name="Text Box 112"/>
          <p:cNvSpPr txBox="1">
            <a:spLocks noChangeArrowheads="1"/>
          </p:cNvSpPr>
          <p:nvPr/>
        </p:nvSpPr>
        <p:spPr bwMode="auto">
          <a:xfrm>
            <a:off x="3248025" y="3022600"/>
            <a:ext cx="523875" cy="630942"/>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Case submitted to CPS. Unclear where next contact from. Had to ask detective</a:t>
            </a:r>
          </a:p>
        </p:txBody>
      </p:sp>
      <p:sp>
        <p:nvSpPr>
          <p:cNvPr id="48241" name="Line 113"/>
          <p:cNvSpPr>
            <a:spLocks noChangeShapeType="1"/>
          </p:cNvSpPr>
          <p:nvPr/>
        </p:nvSpPr>
        <p:spPr bwMode="auto">
          <a:xfrm>
            <a:off x="4324350" y="4443413"/>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42" name="Text Box 114"/>
          <p:cNvSpPr txBox="1">
            <a:spLocks noChangeArrowheads="1"/>
          </p:cNvSpPr>
          <p:nvPr/>
        </p:nvSpPr>
        <p:spPr bwMode="auto">
          <a:xfrm>
            <a:off x="4200525" y="4489450"/>
            <a:ext cx="5334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Didn’t see barrister, and detective late</a:t>
            </a:r>
          </a:p>
        </p:txBody>
      </p:sp>
      <p:sp>
        <p:nvSpPr>
          <p:cNvPr id="48243" name="Line 115"/>
          <p:cNvSpPr>
            <a:spLocks noChangeShapeType="1"/>
          </p:cNvSpPr>
          <p:nvPr/>
        </p:nvSpPr>
        <p:spPr bwMode="auto">
          <a:xfrm>
            <a:off x="4500563" y="3886200"/>
            <a:ext cx="66675" cy="2667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44" name="Text Box 116"/>
          <p:cNvSpPr txBox="1">
            <a:spLocks noChangeArrowheads="1"/>
          </p:cNvSpPr>
          <p:nvPr/>
        </p:nvSpPr>
        <p:spPr bwMode="auto">
          <a:xfrm>
            <a:off x="4448175" y="3613150"/>
            <a:ext cx="428625" cy="40011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In locked witness room – ‘cut off’</a:t>
            </a:r>
          </a:p>
        </p:txBody>
      </p:sp>
      <p:sp>
        <p:nvSpPr>
          <p:cNvPr id="48245" name="Line 117"/>
          <p:cNvSpPr>
            <a:spLocks noChangeShapeType="1"/>
          </p:cNvSpPr>
          <p:nvPr/>
        </p:nvSpPr>
        <p:spPr bwMode="auto">
          <a:xfrm flipH="1">
            <a:off x="4838700" y="3862388"/>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46" name="Text Box 118"/>
          <p:cNvSpPr txBox="1">
            <a:spLocks noChangeArrowheads="1"/>
          </p:cNvSpPr>
          <p:nvPr/>
        </p:nvSpPr>
        <p:spPr bwMode="auto">
          <a:xfrm>
            <a:off x="4867275" y="3797300"/>
            <a:ext cx="6096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Little contact with anyone – only detective</a:t>
            </a:r>
          </a:p>
        </p:txBody>
      </p:sp>
      <p:sp>
        <p:nvSpPr>
          <p:cNvPr id="48247" name="Line 119"/>
          <p:cNvSpPr>
            <a:spLocks noChangeShapeType="1"/>
          </p:cNvSpPr>
          <p:nvPr/>
        </p:nvSpPr>
        <p:spPr bwMode="auto">
          <a:xfrm flipH="1">
            <a:off x="4876800" y="4452938"/>
            <a:ext cx="157163" cy="66675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48" name="Text Box 120"/>
          <p:cNvSpPr txBox="1">
            <a:spLocks noChangeArrowheads="1"/>
          </p:cNvSpPr>
          <p:nvPr/>
        </p:nvSpPr>
        <p:spPr bwMode="auto">
          <a:xfrm>
            <a:off x="4514850" y="4940300"/>
            <a:ext cx="762000"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Didn’t go into court at all on day 1. No information on why. Lack of information most frustrating thing</a:t>
            </a:r>
          </a:p>
        </p:txBody>
      </p:sp>
      <p:sp>
        <p:nvSpPr>
          <p:cNvPr id="48249" name="Line 121"/>
          <p:cNvSpPr>
            <a:spLocks noChangeShapeType="1"/>
          </p:cNvSpPr>
          <p:nvPr/>
        </p:nvSpPr>
        <p:spPr bwMode="auto">
          <a:xfrm>
            <a:off x="5286375" y="4448175"/>
            <a:ext cx="762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50" name="Text Box 122"/>
          <p:cNvSpPr txBox="1">
            <a:spLocks noChangeArrowheads="1"/>
          </p:cNvSpPr>
          <p:nvPr/>
        </p:nvSpPr>
        <p:spPr bwMode="auto">
          <a:xfrm>
            <a:off x="5181600" y="4527550"/>
            <a:ext cx="609600"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Witnesses have to be flexible but judges aren’t (lunch 12-1). Annoying</a:t>
            </a:r>
          </a:p>
        </p:txBody>
      </p:sp>
      <p:sp>
        <p:nvSpPr>
          <p:cNvPr id="48251" name="Line 123"/>
          <p:cNvSpPr>
            <a:spLocks noChangeShapeType="1"/>
          </p:cNvSpPr>
          <p:nvPr/>
        </p:nvSpPr>
        <p:spPr bwMode="auto">
          <a:xfrm flipH="1">
            <a:off x="5557838" y="4152900"/>
            <a:ext cx="419100" cy="1143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52" name="Text Box 124"/>
          <p:cNvSpPr txBox="1">
            <a:spLocks noChangeArrowheads="1"/>
          </p:cNvSpPr>
          <p:nvPr/>
        </p:nvSpPr>
        <p:spPr bwMode="auto">
          <a:xfrm>
            <a:off x="5610225" y="4117975"/>
            <a:ext cx="685800"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Food terrible – had to go out</a:t>
            </a:r>
          </a:p>
        </p:txBody>
      </p:sp>
      <p:sp>
        <p:nvSpPr>
          <p:cNvPr id="48253" name="Line 125"/>
          <p:cNvSpPr>
            <a:spLocks noChangeShapeType="1"/>
          </p:cNvSpPr>
          <p:nvPr/>
        </p:nvSpPr>
        <p:spPr bwMode="auto">
          <a:xfrm flipH="1">
            <a:off x="5757863" y="3614738"/>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54" name="Text Box 126"/>
          <p:cNvSpPr txBox="1">
            <a:spLocks noChangeArrowheads="1"/>
          </p:cNvSpPr>
          <p:nvPr/>
        </p:nvSpPr>
        <p:spPr bwMode="auto">
          <a:xfrm>
            <a:off x="5562600" y="3432175"/>
            <a:ext cx="6858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Told to come back next day. Not a big problem</a:t>
            </a:r>
          </a:p>
        </p:txBody>
      </p:sp>
      <p:sp>
        <p:nvSpPr>
          <p:cNvPr id="48255" name="Line 127"/>
          <p:cNvSpPr>
            <a:spLocks noChangeShapeType="1"/>
          </p:cNvSpPr>
          <p:nvPr/>
        </p:nvSpPr>
        <p:spPr bwMode="auto">
          <a:xfrm flipH="1">
            <a:off x="5924550" y="4633913"/>
            <a:ext cx="76200" cy="3810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56" name="Text Box 128"/>
          <p:cNvSpPr txBox="1">
            <a:spLocks noChangeArrowheads="1"/>
          </p:cNvSpPr>
          <p:nvPr/>
        </p:nvSpPr>
        <p:spPr bwMode="auto">
          <a:xfrm>
            <a:off x="5772150" y="4822825"/>
            <a:ext cx="533400"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Asked to see barrister again. Did – but he wasn’t informative</a:t>
            </a:r>
          </a:p>
        </p:txBody>
      </p:sp>
      <p:sp>
        <p:nvSpPr>
          <p:cNvPr id="48257" name="Line 129"/>
          <p:cNvSpPr>
            <a:spLocks noChangeShapeType="1"/>
          </p:cNvSpPr>
          <p:nvPr/>
        </p:nvSpPr>
        <p:spPr bwMode="auto">
          <a:xfrm>
            <a:off x="6272213" y="4743450"/>
            <a:ext cx="357187" cy="528638"/>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58" name="Text Box 130"/>
          <p:cNvSpPr txBox="1">
            <a:spLocks noChangeArrowheads="1"/>
          </p:cNvSpPr>
          <p:nvPr/>
        </p:nvSpPr>
        <p:spPr bwMode="auto">
          <a:xfrm>
            <a:off x="6248400" y="5060950"/>
            <a:ext cx="685800"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Called - court room an alien situation. From a tiny room to a theatre. Everyone else in the know </a:t>
            </a:r>
          </a:p>
        </p:txBody>
      </p:sp>
      <p:sp>
        <p:nvSpPr>
          <p:cNvPr id="48259" name="Line 131"/>
          <p:cNvSpPr>
            <a:spLocks noChangeShapeType="1"/>
          </p:cNvSpPr>
          <p:nvPr/>
        </p:nvSpPr>
        <p:spPr bwMode="auto">
          <a:xfrm flipH="1">
            <a:off x="6491288" y="3295650"/>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60" name="Text Box 132"/>
          <p:cNvSpPr txBox="1">
            <a:spLocks noChangeArrowheads="1"/>
          </p:cNvSpPr>
          <p:nvPr/>
        </p:nvSpPr>
        <p:spPr bwMode="auto">
          <a:xfrm>
            <a:off x="6400800" y="3130550"/>
            <a:ext cx="6858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Judge asked if he would like to sit – only introduction</a:t>
            </a:r>
          </a:p>
        </p:txBody>
      </p:sp>
      <p:sp>
        <p:nvSpPr>
          <p:cNvPr id="48261" name="Line 133"/>
          <p:cNvSpPr>
            <a:spLocks noChangeShapeType="1"/>
          </p:cNvSpPr>
          <p:nvPr/>
        </p:nvSpPr>
        <p:spPr bwMode="auto">
          <a:xfrm flipH="1">
            <a:off x="6743700" y="3848100"/>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62" name="Text Box 134"/>
          <p:cNvSpPr txBox="1">
            <a:spLocks noChangeArrowheads="1"/>
          </p:cNvSpPr>
          <p:nvPr/>
        </p:nvSpPr>
        <p:spPr bwMode="auto">
          <a:xfrm>
            <a:off x="6553200" y="3816350"/>
            <a:ext cx="685800"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Jury is a ‘sea of faces’</a:t>
            </a:r>
          </a:p>
        </p:txBody>
      </p:sp>
      <p:sp>
        <p:nvSpPr>
          <p:cNvPr id="48263" name="Line 135"/>
          <p:cNvSpPr>
            <a:spLocks noChangeShapeType="1"/>
          </p:cNvSpPr>
          <p:nvPr/>
        </p:nvSpPr>
        <p:spPr bwMode="auto">
          <a:xfrm flipH="1">
            <a:off x="7200900" y="4533900"/>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64" name="Text Box 136"/>
          <p:cNvSpPr txBox="1">
            <a:spLocks noChangeArrowheads="1"/>
          </p:cNvSpPr>
          <p:nvPr/>
        </p:nvSpPr>
        <p:spPr bwMode="auto">
          <a:xfrm>
            <a:off x="7105650" y="4530725"/>
            <a:ext cx="533400"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Accused got off</a:t>
            </a:r>
          </a:p>
        </p:txBody>
      </p:sp>
      <p:sp>
        <p:nvSpPr>
          <p:cNvPr id="48265" name="Line 137"/>
          <p:cNvSpPr>
            <a:spLocks noChangeShapeType="1"/>
          </p:cNvSpPr>
          <p:nvPr/>
        </p:nvSpPr>
        <p:spPr bwMode="auto">
          <a:xfrm flipH="1">
            <a:off x="7205663" y="5138738"/>
            <a:ext cx="228600" cy="3048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66" name="Text Box 138"/>
          <p:cNvSpPr txBox="1">
            <a:spLocks noChangeArrowheads="1"/>
          </p:cNvSpPr>
          <p:nvPr/>
        </p:nvSpPr>
        <p:spPr bwMode="auto">
          <a:xfrm>
            <a:off x="7010400" y="5213350"/>
            <a:ext cx="1066800" cy="553998"/>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Got off because he had been identified on computer system before line-up (which made evidence invalid. Police knew this was a problem, so why didn’t victim?</a:t>
            </a:r>
          </a:p>
        </p:txBody>
      </p:sp>
      <p:sp>
        <p:nvSpPr>
          <p:cNvPr id="48267" name="Line 139"/>
          <p:cNvSpPr>
            <a:spLocks noChangeShapeType="1"/>
          </p:cNvSpPr>
          <p:nvPr/>
        </p:nvSpPr>
        <p:spPr bwMode="auto">
          <a:xfrm flipH="1" flipV="1">
            <a:off x="7710488" y="4872038"/>
            <a:ext cx="442912" cy="9525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68" name="Text Box 140"/>
          <p:cNvSpPr txBox="1">
            <a:spLocks noChangeArrowheads="1"/>
          </p:cNvSpPr>
          <p:nvPr/>
        </p:nvSpPr>
        <p:spPr bwMode="auto">
          <a:xfrm>
            <a:off x="7743825" y="4711700"/>
            <a:ext cx="10668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Other reason was that a detail of  appearance had changed. Frustrating, ‘knew it was him’</a:t>
            </a:r>
          </a:p>
        </p:txBody>
      </p:sp>
      <p:sp>
        <p:nvSpPr>
          <p:cNvPr id="48269" name="Line 141"/>
          <p:cNvSpPr>
            <a:spLocks noChangeShapeType="1"/>
          </p:cNvSpPr>
          <p:nvPr/>
        </p:nvSpPr>
        <p:spPr bwMode="auto">
          <a:xfrm flipH="1">
            <a:off x="7915275" y="2852738"/>
            <a:ext cx="0" cy="1524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70" name="Text Box 142"/>
          <p:cNvSpPr txBox="1">
            <a:spLocks noChangeArrowheads="1"/>
          </p:cNvSpPr>
          <p:nvPr/>
        </p:nvSpPr>
        <p:spPr bwMode="auto">
          <a:xfrm>
            <a:off x="6934200" y="2622550"/>
            <a:ext cx="1066800" cy="323165"/>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Only communication with detective. Happy to explain situation</a:t>
            </a:r>
          </a:p>
        </p:txBody>
      </p:sp>
      <p:sp>
        <p:nvSpPr>
          <p:cNvPr id="48271" name="Line 143"/>
          <p:cNvSpPr>
            <a:spLocks noChangeShapeType="1"/>
          </p:cNvSpPr>
          <p:nvPr/>
        </p:nvSpPr>
        <p:spPr bwMode="auto">
          <a:xfrm flipH="1">
            <a:off x="8158163" y="4229100"/>
            <a:ext cx="0" cy="1524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72" name="Text Box 144"/>
          <p:cNvSpPr txBox="1">
            <a:spLocks noChangeArrowheads="1"/>
          </p:cNvSpPr>
          <p:nvPr/>
        </p:nvSpPr>
        <p:spPr bwMode="auto">
          <a:xfrm>
            <a:off x="7896225" y="4311650"/>
            <a:ext cx="1162050"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Detective told him ‘You should have said…’ Too late now</a:t>
            </a:r>
          </a:p>
        </p:txBody>
      </p:sp>
      <p:sp>
        <p:nvSpPr>
          <p:cNvPr id="48273" name="Line 145"/>
          <p:cNvSpPr>
            <a:spLocks noChangeShapeType="1"/>
          </p:cNvSpPr>
          <p:nvPr/>
        </p:nvSpPr>
        <p:spPr bwMode="auto">
          <a:xfrm flipH="1">
            <a:off x="8401050" y="2852738"/>
            <a:ext cx="0" cy="1524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74" name="Text Box 146"/>
          <p:cNvSpPr txBox="1">
            <a:spLocks noChangeArrowheads="1"/>
          </p:cNvSpPr>
          <p:nvPr/>
        </p:nvSpPr>
        <p:spPr bwMode="auto">
          <a:xfrm>
            <a:off x="8077200" y="2384425"/>
            <a:ext cx="866775" cy="477054"/>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Detective gave him background to accused: first offence, had been held since arrest. ‘Felt a bit better’</a:t>
            </a:r>
          </a:p>
        </p:txBody>
      </p:sp>
      <p:sp>
        <p:nvSpPr>
          <p:cNvPr id="48275" name="Line 147"/>
          <p:cNvSpPr>
            <a:spLocks noChangeShapeType="1"/>
          </p:cNvSpPr>
          <p:nvPr/>
        </p:nvSpPr>
        <p:spPr bwMode="auto">
          <a:xfrm flipH="1">
            <a:off x="8639175" y="3862388"/>
            <a:ext cx="0" cy="152400"/>
          </a:xfrm>
          <a:prstGeom prst="line">
            <a:avLst/>
          </a:prstGeom>
          <a:noFill/>
          <a:ln w="9525">
            <a:solidFill>
              <a:srgbClr val="00B88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76" name="Text Box 148"/>
          <p:cNvSpPr txBox="1">
            <a:spLocks noChangeArrowheads="1"/>
          </p:cNvSpPr>
          <p:nvPr/>
        </p:nvSpPr>
        <p:spPr bwMode="auto">
          <a:xfrm>
            <a:off x="8258175" y="3911600"/>
            <a:ext cx="866775" cy="254000"/>
          </a:xfrm>
          <a:prstGeom prst="rect">
            <a:avLst/>
          </a:prstGeom>
          <a:solidFill>
            <a:schemeClr val="bg1"/>
          </a:solidFill>
          <a:ln w="9525">
            <a:solidFill>
              <a:srgbClr val="D7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500" b="1">
                <a:latin typeface="HelveticaNeueLT Std Cn" pitchFamily="34" charset="0"/>
                <a:cs typeface="Arial" pitchFamily="34" charset="0"/>
              </a:rPr>
              <a:t>Worried attacker could come to house</a:t>
            </a:r>
          </a:p>
        </p:txBody>
      </p:sp>
      <p:sp>
        <p:nvSpPr>
          <p:cNvPr id="48277" name="Line 149"/>
          <p:cNvSpPr>
            <a:spLocks noChangeShapeType="1"/>
          </p:cNvSpPr>
          <p:nvPr/>
        </p:nvSpPr>
        <p:spPr bwMode="auto">
          <a:xfrm flipH="1">
            <a:off x="8620125" y="3462338"/>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HelveticaNeueLT Std Cn" pitchFamily="34" charset="0"/>
            </a:endParaRPr>
          </a:p>
        </p:txBody>
      </p:sp>
      <p:sp>
        <p:nvSpPr>
          <p:cNvPr id="48278" name="Oval 150"/>
          <p:cNvSpPr>
            <a:spLocks noChangeArrowheads="1"/>
          </p:cNvSpPr>
          <p:nvPr/>
        </p:nvSpPr>
        <p:spPr bwMode="auto">
          <a:xfrm>
            <a:off x="8597900" y="3784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79" name="Oval 151"/>
          <p:cNvSpPr>
            <a:spLocks noChangeArrowheads="1"/>
          </p:cNvSpPr>
          <p:nvPr/>
        </p:nvSpPr>
        <p:spPr bwMode="auto">
          <a:xfrm>
            <a:off x="8853488" y="34464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latin typeface="HelveticaNeueLT Std Cn" pitchFamily="34" charset="0"/>
              <a:cs typeface="Arial" pitchFamily="34" charset="0"/>
            </a:endParaRPr>
          </a:p>
        </p:txBody>
      </p:sp>
      <p:sp>
        <p:nvSpPr>
          <p:cNvPr id="48280" name="Text Box 152"/>
          <p:cNvSpPr txBox="1">
            <a:spLocks noChangeArrowheads="1"/>
          </p:cNvSpPr>
          <p:nvPr/>
        </p:nvSpPr>
        <p:spPr bwMode="auto">
          <a:xfrm>
            <a:off x="152400" y="6078538"/>
            <a:ext cx="990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1000" b="1" dirty="0">
                <a:latin typeface="HelveticaNeueLT Std Lt Cn" pitchFamily="34" charset="0"/>
                <a:cs typeface="Arial" pitchFamily="34" charset="0"/>
              </a:rPr>
              <a:t>September</a:t>
            </a:r>
          </a:p>
        </p:txBody>
      </p:sp>
      <p:sp>
        <p:nvSpPr>
          <p:cNvPr id="48281" name="Text Box 153"/>
          <p:cNvSpPr txBox="1">
            <a:spLocks noChangeArrowheads="1"/>
          </p:cNvSpPr>
          <p:nvPr/>
        </p:nvSpPr>
        <p:spPr bwMode="auto">
          <a:xfrm>
            <a:off x="8382000" y="6148388"/>
            <a:ext cx="990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1000" b="1">
                <a:latin typeface="HelveticaNeueLT Std Lt Cn" pitchFamily="34" charset="0"/>
                <a:cs typeface="Arial" pitchFamily="34" charset="0"/>
              </a:rPr>
              <a:t>March</a:t>
            </a:r>
          </a:p>
        </p:txBody>
      </p:sp>
      <p:sp>
        <p:nvSpPr>
          <p:cNvPr id="48283" name="Text Box 155"/>
          <p:cNvSpPr txBox="1">
            <a:spLocks noChangeArrowheads="1"/>
          </p:cNvSpPr>
          <p:nvPr>
            <p:custDataLst>
              <p:tags r:id="rId1"/>
            </p:custDataLst>
          </p:nvPr>
        </p:nvSpPr>
        <p:spPr bwMode="auto">
          <a:xfrm>
            <a:off x="12700" y="12700"/>
            <a:ext cx="127000" cy="3693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0" rIns="0" bIns="0">
            <a:spAutoFit/>
          </a:bodyPr>
          <a:lstStyle/>
          <a:p>
            <a:pPr>
              <a:buSzPct val="90000"/>
            </a:pPr>
            <a:endParaRPr lang="en-US" sz="2400">
              <a:solidFill>
                <a:schemeClr val="folHlink"/>
              </a:solidFill>
              <a:latin typeface="HelveticaNeueLT Std Lt Cn" pitchFamily="34" charset="0"/>
              <a:cs typeface="Arial" pitchFamily="34" charset="0"/>
            </a:endParaRPr>
          </a:p>
        </p:txBody>
      </p:sp>
    </p:spTree>
    <p:extLst>
      <p:ext uri="{BB962C8B-B14F-4D97-AF65-F5344CB8AC3E}">
        <p14:creationId xmlns:p14="http://schemas.microsoft.com/office/powerpoint/2010/main" val="1701142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MAYA Design, Carnegie Library </a:t>
            </a:r>
            <a:r>
              <a:rPr lang="en-US" dirty="0"/>
              <a:t>of Pittsburgh, http://slidesha.re/qLhlV8</a:t>
            </a:r>
          </a:p>
        </p:txBody>
      </p:sp>
      <p:sp>
        <p:nvSpPr>
          <p:cNvPr id="2" name="Title 1"/>
          <p:cNvSpPr>
            <a:spLocks noGrp="1"/>
          </p:cNvSpPr>
          <p:nvPr>
            <p:ph type="title"/>
          </p:nvPr>
        </p:nvSpPr>
        <p:spPr/>
        <p:txBody>
          <a:bodyPr>
            <a:normAutofit/>
          </a:bodyPr>
          <a:lstStyle/>
          <a:p>
            <a:r>
              <a:rPr lang="en-GB" dirty="0" smtClean="0"/>
              <a:t>Research the customer personas</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 y="1039235"/>
            <a:ext cx="9225837" cy="553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276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Identify </a:t>
            </a:r>
            <a:r>
              <a:rPr lang="en-US" dirty="0" smtClean="0"/>
              <a:t>important </a:t>
            </a:r>
            <a:r>
              <a:rPr lang="en-US" dirty="0" smtClean="0"/>
              <a:t>journeys to map</a:t>
            </a:r>
            <a:endParaRPr lang="en-US" dirty="0"/>
          </a:p>
        </p:txBody>
      </p:sp>
      <p:sp>
        <p:nvSpPr>
          <p:cNvPr id="4" name="TextBox 3"/>
          <p:cNvSpPr txBox="1"/>
          <p:nvPr/>
        </p:nvSpPr>
        <p:spPr>
          <a:xfrm>
            <a:off x="191428" y="1478635"/>
            <a:ext cx="8882743" cy="4616648"/>
          </a:xfrm>
          <a:prstGeom prst="rect">
            <a:avLst/>
          </a:prstGeom>
          <a:noFill/>
        </p:spPr>
        <p:txBody>
          <a:bodyPr wrap="square" rtlCol="0">
            <a:spAutoFit/>
          </a:bodyPr>
          <a:lstStyle/>
          <a:p>
            <a:pPr>
              <a:spcAft>
                <a:spcPts val="1200"/>
              </a:spcAft>
            </a:pPr>
            <a:r>
              <a:rPr lang="en-US" sz="3600" dirty="0" smtClean="0">
                <a:solidFill>
                  <a:schemeClr val="accent1"/>
                </a:solidFill>
                <a:latin typeface="Arial Narrow" pitchFamily="34" charset="0"/>
              </a:rPr>
              <a:t>actual: </a:t>
            </a:r>
            <a:r>
              <a:rPr lang="en-US" sz="2800" dirty="0" smtClean="0">
                <a:latin typeface="Arial Narrow" pitchFamily="34" charset="0"/>
              </a:rPr>
              <a:t>travel to an event</a:t>
            </a:r>
          </a:p>
          <a:p>
            <a:pPr>
              <a:spcAft>
                <a:spcPts val="1200"/>
              </a:spcAft>
            </a:pPr>
            <a:r>
              <a:rPr lang="en-US" sz="3600" dirty="0" smtClean="0">
                <a:solidFill>
                  <a:schemeClr val="accent1"/>
                </a:solidFill>
                <a:latin typeface="Arial Narrow" pitchFamily="34" charset="0"/>
              </a:rPr>
              <a:t>transactional: </a:t>
            </a:r>
            <a:r>
              <a:rPr lang="en-US" sz="2800" dirty="0" smtClean="0">
                <a:latin typeface="Arial Narrow" pitchFamily="34" charset="0"/>
              </a:rPr>
              <a:t>apply for old age pension</a:t>
            </a:r>
          </a:p>
          <a:p>
            <a:pPr>
              <a:spcAft>
                <a:spcPts val="1200"/>
              </a:spcAft>
            </a:pPr>
            <a:r>
              <a:rPr lang="en-US" sz="3600" dirty="0" smtClean="0">
                <a:solidFill>
                  <a:schemeClr val="accent1"/>
                </a:solidFill>
                <a:latin typeface="Arial Narrow" pitchFamily="34" charset="0"/>
              </a:rPr>
              <a:t>experiential: </a:t>
            </a:r>
            <a:r>
              <a:rPr lang="en-US" sz="2800" dirty="0" smtClean="0">
                <a:latin typeface="Arial Narrow" pitchFamily="34" charset="0"/>
              </a:rPr>
              <a:t>live in an old age home</a:t>
            </a:r>
          </a:p>
          <a:p>
            <a:pPr>
              <a:spcAft>
                <a:spcPts val="1200"/>
              </a:spcAft>
            </a:pPr>
            <a:r>
              <a:rPr lang="en-US" sz="3600" dirty="0" smtClean="0">
                <a:solidFill>
                  <a:schemeClr val="accent1"/>
                </a:solidFill>
                <a:latin typeface="Arial Narrow" pitchFamily="34" charset="0"/>
              </a:rPr>
              <a:t>emotional</a:t>
            </a:r>
            <a:r>
              <a:rPr lang="en-US" sz="3600" dirty="0" smtClean="0">
                <a:solidFill>
                  <a:srgbClr val="0070C0"/>
                </a:solidFill>
                <a:latin typeface="Arial Narrow" pitchFamily="34" charset="0"/>
              </a:rPr>
              <a:t>: </a:t>
            </a:r>
            <a:r>
              <a:rPr lang="en-US" sz="2800" dirty="0" smtClean="0">
                <a:latin typeface="Arial Narrow" pitchFamily="34" charset="0"/>
              </a:rPr>
              <a:t>mental journey experienced over time (aging)</a:t>
            </a:r>
          </a:p>
          <a:p>
            <a:pPr>
              <a:spcAft>
                <a:spcPts val="1200"/>
              </a:spcAft>
            </a:pPr>
            <a:r>
              <a:rPr lang="en-US" sz="3600" dirty="0" smtClean="0">
                <a:solidFill>
                  <a:schemeClr val="accent1"/>
                </a:solidFill>
                <a:latin typeface="Arial Narrow" pitchFamily="34" charset="0"/>
              </a:rPr>
              <a:t>relationship building: </a:t>
            </a:r>
            <a:r>
              <a:rPr lang="en-US" sz="2800" dirty="0" smtClean="0">
                <a:latin typeface="Arial Narrow" pitchFamily="34" charset="0"/>
              </a:rPr>
              <a:t>development of a relationship over </a:t>
            </a:r>
            <a:r>
              <a:rPr lang="en-US" sz="2800" dirty="0">
                <a:latin typeface="Arial Narrow" pitchFamily="34" charset="0"/>
              </a:rPr>
              <a:t>time (</a:t>
            </a:r>
            <a:r>
              <a:rPr lang="en-US" sz="2800" dirty="0" err="1">
                <a:latin typeface="Arial Narrow" pitchFamily="34" charset="0"/>
              </a:rPr>
              <a:t>Shahbazim</a:t>
            </a:r>
            <a:r>
              <a:rPr lang="en-US" sz="2800" dirty="0">
                <a:latin typeface="Arial Narrow" pitchFamily="34" charset="0"/>
              </a:rPr>
              <a:t>)</a:t>
            </a:r>
            <a:endParaRPr lang="en-US" sz="2800" dirty="0" smtClean="0">
              <a:latin typeface="Arial Narrow" pitchFamily="34" charset="0"/>
            </a:endParaRPr>
          </a:p>
          <a:p>
            <a:pPr>
              <a:spcAft>
                <a:spcPts val="1200"/>
              </a:spcAft>
            </a:pPr>
            <a:r>
              <a:rPr lang="en-US" sz="3600" dirty="0" smtClean="0">
                <a:solidFill>
                  <a:schemeClr val="accent1"/>
                </a:solidFill>
                <a:latin typeface="Arial Narrow" pitchFamily="34" charset="0"/>
              </a:rPr>
              <a:t>rite of passage: </a:t>
            </a:r>
            <a:r>
              <a:rPr lang="en-US" sz="2800" dirty="0" smtClean="0">
                <a:latin typeface="Arial Narrow" pitchFamily="34" charset="0"/>
              </a:rPr>
              <a:t>major life change (retirement)</a:t>
            </a:r>
            <a:endParaRPr lang="en-US" sz="2800" dirty="0">
              <a:latin typeface="Arial Narrow" pitchFamily="34" charset="0"/>
            </a:endParaRPr>
          </a:p>
        </p:txBody>
      </p:sp>
    </p:spTree>
    <p:extLst>
      <p:ext uri="{BB962C8B-B14F-4D97-AF65-F5344CB8AC3E}">
        <p14:creationId xmlns:p14="http://schemas.microsoft.com/office/powerpoint/2010/main" val="11312642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33725"/>
            <a:ext cx="91440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3760"/>
          <a:stretch/>
        </p:blipFill>
        <p:spPr>
          <a:xfrm>
            <a:off x="0" y="2081047"/>
            <a:ext cx="9144000" cy="4298487"/>
          </a:xfrm>
          <a:prstGeom prst="rect">
            <a:avLst/>
          </a:prstGeom>
        </p:spPr>
      </p:pic>
      <p:sp>
        <p:nvSpPr>
          <p:cNvPr id="4" name="Text Placeholder 3"/>
          <p:cNvSpPr>
            <a:spLocks noGrp="1"/>
          </p:cNvSpPr>
          <p:nvPr>
            <p:ph type="body" sz="quarter" idx="13"/>
          </p:nvPr>
        </p:nvSpPr>
        <p:spPr/>
        <p:txBody>
          <a:bodyPr/>
          <a:lstStyle/>
          <a:p>
            <a:r>
              <a:rPr lang="en-US" dirty="0"/>
              <a:t> Innovation through Design Thinking http://slidesha.re/q3njn7</a:t>
            </a:r>
          </a:p>
          <a:p>
            <a:endParaRPr lang="en-US" dirty="0"/>
          </a:p>
        </p:txBody>
      </p:sp>
      <p:sp>
        <p:nvSpPr>
          <p:cNvPr id="2" name="Title 1"/>
          <p:cNvSpPr>
            <a:spLocks noGrp="1"/>
          </p:cNvSpPr>
          <p:nvPr>
            <p:ph type="title"/>
          </p:nvPr>
        </p:nvSpPr>
        <p:spPr/>
        <p:txBody>
          <a:bodyPr/>
          <a:lstStyle/>
          <a:p>
            <a:r>
              <a:rPr lang="en-US" dirty="0" smtClean="0"/>
              <a:t>Break the journey into stages using your customer’s point of view</a:t>
            </a:r>
            <a:endParaRPr lang="en-US" dirty="0"/>
          </a:p>
        </p:txBody>
      </p:sp>
    </p:spTree>
    <p:extLst>
      <p:ext uri="{BB962C8B-B14F-4D97-AF65-F5344CB8AC3E}">
        <p14:creationId xmlns:p14="http://schemas.microsoft.com/office/powerpoint/2010/main" val="2785216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Travel Experiences by Christopher </a:t>
            </a:r>
            <a:r>
              <a:rPr lang="en-US" dirty="0" err="1" smtClean="0"/>
              <a:t>Tallec</a:t>
            </a:r>
            <a:r>
              <a:rPr lang="en-US" dirty="0"/>
              <a:t> http://bit.ly/nLnHp8</a:t>
            </a:r>
          </a:p>
        </p:txBody>
      </p:sp>
      <p:sp>
        <p:nvSpPr>
          <p:cNvPr id="3" name="Title 2"/>
          <p:cNvSpPr>
            <a:spLocks noGrp="1"/>
          </p:cNvSpPr>
          <p:nvPr>
            <p:ph type="title"/>
          </p:nvPr>
        </p:nvSpPr>
        <p:spPr>
          <a:xfrm>
            <a:off x="191428" y="224724"/>
            <a:ext cx="9112060" cy="1143000"/>
          </a:xfrm>
        </p:spPr>
        <p:txBody>
          <a:bodyPr/>
          <a:lstStyle/>
          <a:p>
            <a:r>
              <a:rPr lang="en-US" dirty="0" smtClean="0"/>
              <a:t>Capture each </a:t>
            </a:r>
            <a:r>
              <a:rPr lang="en-US" dirty="0" smtClean="0"/>
              <a:t>persona’s </a:t>
            </a:r>
            <a:r>
              <a:rPr lang="en-US" dirty="0" smtClean="0"/>
              <a:t>unique experience</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3" y="1702617"/>
            <a:ext cx="7062952" cy="490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8317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a:xfrm>
            <a:off x="191428" y="224724"/>
            <a:ext cx="8679440" cy="1143000"/>
          </a:xfrm>
        </p:spPr>
        <p:txBody>
          <a:bodyPr/>
          <a:lstStyle/>
          <a:p>
            <a:r>
              <a:rPr lang="en-US" dirty="0" smtClean="0"/>
              <a:t>Capture the backstory that begins before you enter </a:t>
            </a:r>
            <a:r>
              <a:rPr lang="en-US" dirty="0"/>
              <a:t>the </a:t>
            </a:r>
            <a:r>
              <a:rPr lang="en-US" dirty="0" smtClean="0"/>
              <a:t>stage</a:t>
            </a:r>
            <a:r>
              <a:rPr lang="en-US" dirty="0"/>
              <a:t/>
            </a:r>
            <a:br>
              <a:rPr lang="en-US" dirty="0"/>
            </a:br>
            <a:endParaRPr lang="en-US" dirty="0"/>
          </a:p>
        </p:txBody>
      </p:sp>
      <p:sp>
        <p:nvSpPr>
          <p:cNvPr id="43" name="TextBox 42"/>
          <p:cNvSpPr txBox="1"/>
          <p:nvPr/>
        </p:nvSpPr>
        <p:spPr>
          <a:xfrm>
            <a:off x="1371600" y="3472938"/>
            <a:ext cx="1261872" cy="523220"/>
          </a:xfrm>
          <a:prstGeom prst="rect">
            <a:avLst/>
          </a:prstGeom>
          <a:noFill/>
          <a:effectLst/>
        </p:spPr>
        <p:txBody>
          <a:bodyPr wrap="square" rtlCol="0">
            <a:spAutoFit/>
          </a:bodyPr>
          <a:lstStyle/>
          <a:p>
            <a:r>
              <a:rPr lang="en-US" sz="1600" dirty="0" smtClean="0">
                <a:latin typeface="Gill Sans MT Condensed" pitchFamily="34" charset="0"/>
              </a:rPr>
              <a:t>become aware</a:t>
            </a:r>
          </a:p>
          <a:p>
            <a:r>
              <a:rPr lang="en-US" sz="1200" dirty="0" smtClean="0">
                <a:latin typeface="Gill Sans MT Condensed" pitchFamily="34" charset="0"/>
              </a:rPr>
              <a:t>learn about it</a:t>
            </a:r>
          </a:p>
        </p:txBody>
      </p:sp>
      <p:sp>
        <p:nvSpPr>
          <p:cNvPr id="44" name="TextBox 43"/>
          <p:cNvSpPr txBox="1"/>
          <p:nvPr/>
        </p:nvSpPr>
        <p:spPr>
          <a:xfrm>
            <a:off x="3962400" y="3472938"/>
            <a:ext cx="1261872" cy="523220"/>
          </a:xfrm>
          <a:prstGeom prst="rect">
            <a:avLst/>
          </a:prstGeom>
          <a:noFill/>
          <a:effectLst/>
        </p:spPr>
        <p:txBody>
          <a:bodyPr wrap="square" rtlCol="0">
            <a:spAutoFit/>
          </a:bodyPr>
          <a:lstStyle/>
          <a:p>
            <a:r>
              <a:rPr lang="en-US" sz="1600" dirty="0" smtClean="0">
                <a:latin typeface="Gill Sans MT Condensed" pitchFamily="34" charset="0"/>
              </a:rPr>
              <a:t>decide to learn</a:t>
            </a:r>
          </a:p>
          <a:p>
            <a:r>
              <a:rPr lang="en-US" sz="1200" dirty="0" smtClean="0">
                <a:latin typeface="Gill Sans MT Condensed" pitchFamily="34" charset="0"/>
              </a:rPr>
              <a:t>is this working for me?</a:t>
            </a:r>
          </a:p>
        </p:txBody>
      </p:sp>
      <p:sp>
        <p:nvSpPr>
          <p:cNvPr id="45" name="TextBox 44"/>
          <p:cNvSpPr txBox="1"/>
          <p:nvPr/>
        </p:nvSpPr>
        <p:spPr>
          <a:xfrm>
            <a:off x="2667000" y="3472938"/>
            <a:ext cx="1261872" cy="523220"/>
          </a:xfrm>
          <a:prstGeom prst="rect">
            <a:avLst/>
          </a:prstGeom>
          <a:noFill/>
          <a:effectLst/>
        </p:spPr>
        <p:txBody>
          <a:bodyPr wrap="square" rtlCol="0">
            <a:spAutoFit/>
          </a:bodyPr>
          <a:lstStyle/>
          <a:p>
            <a:r>
              <a:rPr lang="en-US" sz="1600" dirty="0" smtClean="0">
                <a:latin typeface="Gill Sans MT Condensed" pitchFamily="34" charset="0"/>
              </a:rPr>
              <a:t>first use</a:t>
            </a:r>
            <a:endParaRPr lang="en-US" sz="1200" dirty="0" smtClean="0">
              <a:latin typeface="Gill Sans MT Condensed" pitchFamily="34" charset="0"/>
            </a:endParaRPr>
          </a:p>
          <a:p>
            <a:r>
              <a:rPr lang="en-US" sz="1200" dirty="0" smtClean="0">
                <a:latin typeface="Gill Sans MT Condensed" pitchFamily="34" charset="0"/>
              </a:rPr>
              <a:t>how do I get started?</a:t>
            </a:r>
            <a:endParaRPr lang="en-US" sz="1600" dirty="0" smtClean="0">
              <a:latin typeface="Gill Sans MT Condensed" pitchFamily="34" charset="0"/>
            </a:endParaRPr>
          </a:p>
        </p:txBody>
      </p:sp>
      <p:sp>
        <p:nvSpPr>
          <p:cNvPr id="46" name="TextBox 45"/>
          <p:cNvSpPr txBox="1"/>
          <p:nvPr/>
        </p:nvSpPr>
        <p:spPr>
          <a:xfrm>
            <a:off x="5257800" y="3472938"/>
            <a:ext cx="1261872" cy="523220"/>
          </a:xfrm>
          <a:prstGeom prst="rect">
            <a:avLst/>
          </a:prstGeom>
          <a:noFill/>
          <a:effectLst/>
        </p:spPr>
        <p:txBody>
          <a:bodyPr wrap="square" rtlCol="0">
            <a:spAutoFit/>
          </a:bodyPr>
          <a:lstStyle/>
          <a:p>
            <a:r>
              <a:rPr lang="en-US" sz="1600" dirty="0" smtClean="0">
                <a:latin typeface="Gill Sans MT Condensed" pitchFamily="34" charset="0"/>
              </a:rPr>
              <a:t>build experience</a:t>
            </a:r>
          </a:p>
          <a:p>
            <a:r>
              <a:rPr lang="en-US" sz="1200" dirty="0" smtClean="0">
                <a:latin typeface="Gill Sans MT Condensed" pitchFamily="34" charset="0"/>
              </a:rPr>
              <a:t>intermittent use</a:t>
            </a:r>
          </a:p>
        </p:txBody>
      </p:sp>
      <p:sp>
        <p:nvSpPr>
          <p:cNvPr id="47" name="TextBox 46"/>
          <p:cNvSpPr txBox="1"/>
          <p:nvPr/>
        </p:nvSpPr>
        <p:spPr>
          <a:xfrm>
            <a:off x="6553200" y="3472938"/>
            <a:ext cx="1261872" cy="523220"/>
          </a:xfrm>
          <a:prstGeom prst="rect">
            <a:avLst/>
          </a:prstGeom>
          <a:noFill/>
          <a:effectLst/>
        </p:spPr>
        <p:txBody>
          <a:bodyPr wrap="square" rtlCol="0">
            <a:spAutoFit/>
          </a:bodyPr>
          <a:lstStyle/>
          <a:p>
            <a:r>
              <a:rPr lang="en-US" sz="1600" dirty="0" smtClean="0">
                <a:latin typeface="Gill Sans MT Condensed" pitchFamily="34" charset="0"/>
              </a:rPr>
              <a:t>become proficient</a:t>
            </a:r>
          </a:p>
          <a:p>
            <a:r>
              <a:rPr lang="en-US" sz="1200" dirty="0" smtClean="0">
                <a:latin typeface="Gill Sans MT Condensed" pitchFamily="34" charset="0"/>
              </a:rPr>
              <a:t>it’s how I do things</a:t>
            </a:r>
          </a:p>
        </p:txBody>
      </p:sp>
      <p:sp>
        <p:nvSpPr>
          <p:cNvPr id="48" name="TextBox 47"/>
          <p:cNvSpPr txBox="1"/>
          <p:nvPr/>
        </p:nvSpPr>
        <p:spPr>
          <a:xfrm>
            <a:off x="7848600" y="3472938"/>
            <a:ext cx="1261872" cy="523220"/>
          </a:xfrm>
          <a:prstGeom prst="rect">
            <a:avLst/>
          </a:prstGeom>
          <a:noFill/>
          <a:effectLst/>
        </p:spPr>
        <p:txBody>
          <a:bodyPr wrap="square" rtlCol="0">
            <a:spAutoFit/>
          </a:bodyPr>
          <a:lstStyle/>
          <a:p>
            <a:r>
              <a:rPr lang="en-US" sz="1600" dirty="0" smtClean="0">
                <a:latin typeface="Gill Sans MT Condensed" pitchFamily="34" charset="0"/>
              </a:rPr>
              <a:t>champion</a:t>
            </a:r>
          </a:p>
          <a:p>
            <a:r>
              <a:rPr lang="en-US" sz="1200" dirty="0" smtClean="0">
                <a:latin typeface="Gill Sans MT Condensed" pitchFamily="34" charset="0"/>
              </a:rPr>
              <a:t>advocate to others</a:t>
            </a:r>
          </a:p>
        </p:txBody>
      </p:sp>
      <p:sp>
        <p:nvSpPr>
          <p:cNvPr id="49" name="TextBox 48"/>
          <p:cNvSpPr txBox="1"/>
          <p:nvPr/>
        </p:nvSpPr>
        <p:spPr>
          <a:xfrm>
            <a:off x="76200" y="3472938"/>
            <a:ext cx="1261872" cy="523220"/>
          </a:xfrm>
          <a:prstGeom prst="rect">
            <a:avLst/>
          </a:prstGeom>
          <a:noFill/>
          <a:effectLst/>
        </p:spPr>
        <p:txBody>
          <a:bodyPr wrap="square" rtlCol="0">
            <a:spAutoFit/>
          </a:bodyPr>
          <a:lstStyle/>
          <a:p>
            <a:r>
              <a:rPr lang="en-US" sz="1600" dirty="0" smtClean="0">
                <a:latin typeface="Gill Sans MT Condensed" pitchFamily="34" charset="0"/>
              </a:rPr>
              <a:t>past experience</a:t>
            </a:r>
          </a:p>
          <a:p>
            <a:r>
              <a:rPr lang="en-US" sz="1200" dirty="0" smtClean="0">
                <a:latin typeface="Gill Sans MT Condensed" pitchFamily="34" charset="0"/>
              </a:rPr>
              <a:t>what else I’ve used</a:t>
            </a:r>
            <a:endParaRPr lang="en-US" sz="1200" dirty="0">
              <a:latin typeface="Gill Sans MT Condensed" pitchFamily="34" charset="0"/>
            </a:endParaRPr>
          </a:p>
        </p:txBody>
      </p:sp>
      <p:sp>
        <p:nvSpPr>
          <p:cNvPr id="50" name="Heart 49"/>
          <p:cNvSpPr/>
          <p:nvPr/>
        </p:nvSpPr>
        <p:spPr>
          <a:xfrm>
            <a:off x="3124200" y="3329468"/>
            <a:ext cx="152400" cy="152400"/>
          </a:xfrm>
          <a:prstGeom prst="heart">
            <a:avLst/>
          </a:prstGeom>
          <a:solidFill>
            <a:srgbClr val="C00000"/>
          </a:solidFill>
          <a:ln w="31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art 50"/>
          <p:cNvSpPr/>
          <p:nvPr/>
        </p:nvSpPr>
        <p:spPr>
          <a:xfrm>
            <a:off x="5715000" y="3329468"/>
            <a:ext cx="152400" cy="152400"/>
          </a:xfrm>
          <a:prstGeom prst="heart">
            <a:avLst/>
          </a:prstGeom>
          <a:solidFill>
            <a:srgbClr val="C00000"/>
          </a:solidFill>
          <a:ln w="31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52400" y="5539268"/>
            <a:ext cx="990600" cy="553998"/>
          </a:xfrm>
          <a:prstGeom prst="rect">
            <a:avLst/>
          </a:prstGeom>
          <a:solidFill>
            <a:schemeClr val="bg1">
              <a:lumMod val="95000"/>
            </a:schemeClr>
          </a:solidFill>
          <a:ln>
            <a:solidFill>
              <a:schemeClr val="bg1">
                <a:lumMod val="95000"/>
              </a:schemeClr>
            </a:solidFill>
          </a:ln>
          <a:effectLst/>
        </p:spPr>
        <p:txBody>
          <a:bodyPr wrap="square" rtlCol="0">
            <a:spAutoFit/>
          </a:bodyPr>
          <a:lstStyle/>
          <a:p>
            <a:r>
              <a:rPr lang="en-US" sz="1000" dirty="0" smtClean="0">
                <a:latin typeface="Gill Sans MT Condensed" pitchFamily="34" charset="0"/>
              </a:rPr>
              <a:t>Store documents in email, personal drive, and shared drive. </a:t>
            </a:r>
            <a:endParaRPr lang="en-US" sz="1000" dirty="0">
              <a:latin typeface="Gill Sans MT Condensed" pitchFamily="34" charset="0"/>
            </a:endParaRPr>
          </a:p>
        </p:txBody>
      </p:sp>
      <p:sp>
        <p:nvSpPr>
          <p:cNvPr id="53" name="TextBox 52"/>
          <p:cNvSpPr txBox="1"/>
          <p:nvPr/>
        </p:nvSpPr>
        <p:spPr>
          <a:xfrm>
            <a:off x="152400" y="4396268"/>
            <a:ext cx="990600" cy="400110"/>
          </a:xfrm>
          <a:prstGeom prst="rect">
            <a:avLst/>
          </a:prstGeom>
          <a:solidFill>
            <a:schemeClr val="bg1">
              <a:lumMod val="95000"/>
            </a:schemeClr>
          </a:solidFill>
          <a:ln>
            <a:solidFill>
              <a:schemeClr val="bg1">
                <a:lumMod val="95000"/>
              </a:schemeClr>
            </a:solidFill>
          </a:ln>
          <a:effectLst/>
        </p:spPr>
        <p:txBody>
          <a:bodyPr wrap="square" rtlCol="0">
            <a:spAutoFit/>
          </a:bodyPr>
          <a:lstStyle/>
          <a:p>
            <a:r>
              <a:rPr lang="en-US" sz="1000" dirty="0" smtClean="0">
                <a:latin typeface="Gill Sans MT Condensed" pitchFamily="34" charset="0"/>
              </a:rPr>
              <a:t>Consult binders of procedures.</a:t>
            </a:r>
            <a:endParaRPr lang="en-US" sz="1000" dirty="0">
              <a:latin typeface="Gill Sans MT Condensed" pitchFamily="34" charset="0"/>
            </a:endParaRPr>
          </a:p>
        </p:txBody>
      </p:sp>
      <p:sp>
        <p:nvSpPr>
          <p:cNvPr id="54" name="TextBox 53"/>
          <p:cNvSpPr txBox="1"/>
          <p:nvPr/>
        </p:nvSpPr>
        <p:spPr>
          <a:xfrm>
            <a:off x="152400" y="3024668"/>
            <a:ext cx="990600" cy="246221"/>
          </a:xfrm>
          <a:prstGeom prst="rect">
            <a:avLst/>
          </a:prstGeom>
          <a:solidFill>
            <a:schemeClr val="bg1">
              <a:lumMod val="95000"/>
            </a:schemeClr>
          </a:solidFill>
          <a:ln>
            <a:solidFill>
              <a:schemeClr val="bg1">
                <a:lumMod val="95000"/>
              </a:schemeClr>
            </a:solidFill>
          </a:ln>
          <a:effectLst/>
        </p:spPr>
        <p:txBody>
          <a:bodyPr wrap="square" rtlCol="0">
            <a:spAutoFit/>
          </a:bodyPr>
          <a:lstStyle/>
          <a:p>
            <a:r>
              <a:rPr lang="en-US" sz="1000" dirty="0" smtClean="0">
                <a:latin typeface="Gill Sans MT Condensed" pitchFamily="34" charset="0"/>
              </a:rPr>
              <a:t>Use web at home.</a:t>
            </a:r>
            <a:endParaRPr lang="en-US" sz="1000" dirty="0">
              <a:latin typeface="Gill Sans MT Condensed" pitchFamily="34" charset="0"/>
            </a:endParaRPr>
          </a:p>
        </p:txBody>
      </p:sp>
      <p:sp>
        <p:nvSpPr>
          <p:cNvPr id="55" name="TextBox 54"/>
          <p:cNvSpPr txBox="1"/>
          <p:nvPr/>
        </p:nvSpPr>
        <p:spPr>
          <a:xfrm>
            <a:off x="152400" y="2186468"/>
            <a:ext cx="990600" cy="707886"/>
          </a:xfrm>
          <a:prstGeom prst="rect">
            <a:avLst/>
          </a:prstGeom>
          <a:solidFill>
            <a:schemeClr val="bg1">
              <a:lumMod val="95000"/>
            </a:schemeClr>
          </a:solidFill>
          <a:ln>
            <a:solidFill>
              <a:schemeClr val="bg1">
                <a:lumMod val="95000"/>
              </a:schemeClr>
            </a:solidFill>
          </a:ln>
          <a:effectLst/>
        </p:spPr>
        <p:txBody>
          <a:bodyPr wrap="square" rtlCol="0">
            <a:spAutoFit/>
          </a:bodyPr>
          <a:lstStyle/>
          <a:p>
            <a:r>
              <a:rPr lang="en-US" sz="1000" dirty="0" smtClean="0">
                <a:latin typeface="Gill Sans MT Condensed" pitchFamily="34" charset="0"/>
              </a:rPr>
              <a:t>Have a personal mobile phone for keeping in touch with family.</a:t>
            </a:r>
            <a:endParaRPr lang="en-US" sz="1000" dirty="0">
              <a:latin typeface="Gill Sans MT Condensed" pitchFamily="34" charset="0"/>
            </a:endParaRPr>
          </a:p>
        </p:txBody>
      </p:sp>
      <p:sp>
        <p:nvSpPr>
          <p:cNvPr id="56" name="TextBox 55"/>
          <p:cNvSpPr txBox="1"/>
          <p:nvPr/>
        </p:nvSpPr>
        <p:spPr>
          <a:xfrm>
            <a:off x="152400" y="4907582"/>
            <a:ext cx="990600" cy="553998"/>
          </a:xfrm>
          <a:prstGeom prst="rect">
            <a:avLst/>
          </a:prstGeom>
          <a:solidFill>
            <a:schemeClr val="bg1">
              <a:lumMod val="95000"/>
            </a:schemeClr>
          </a:solidFill>
          <a:ln>
            <a:solidFill>
              <a:schemeClr val="bg1">
                <a:lumMod val="95000"/>
              </a:schemeClr>
            </a:solidFill>
          </a:ln>
          <a:effectLst/>
        </p:spPr>
        <p:txBody>
          <a:bodyPr wrap="square" rtlCol="0">
            <a:spAutoFit/>
          </a:bodyPr>
          <a:lstStyle/>
          <a:p>
            <a:r>
              <a:rPr lang="en-US" sz="1000" dirty="0" smtClean="0">
                <a:latin typeface="Gill Sans MT Condensed" pitchFamily="34" charset="0"/>
              </a:rPr>
              <a:t>Poor perception of enterprise apps based on prior experience.</a:t>
            </a:r>
            <a:endParaRPr lang="en-US" sz="1000" dirty="0">
              <a:latin typeface="Gill Sans MT Condensed" pitchFamily="34" charset="0"/>
            </a:endParaRPr>
          </a:p>
        </p:txBody>
      </p:sp>
      <p:sp>
        <p:nvSpPr>
          <p:cNvPr id="57" name="Right Arrow 56"/>
          <p:cNvSpPr/>
          <p:nvPr/>
        </p:nvSpPr>
        <p:spPr>
          <a:xfrm flipH="1">
            <a:off x="75438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flipH="1">
            <a:off x="62484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flipH="1">
            <a:off x="48768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flipH="1">
            <a:off x="35052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flipH="1">
            <a:off x="21336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flipH="1">
            <a:off x="762000" y="4015268"/>
            <a:ext cx="762000" cy="91440"/>
          </a:xfrm>
          <a:prstGeom prst="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p:cNvSpPr/>
          <p:nvPr/>
        </p:nvSpPr>
        <p:spPr>
          <a:xfrm>
            <a:off x="7620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21336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a:off x="35052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48768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62484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a:off x="7620000" y="3329468"/>
            <a:ext cx="762000" cy="914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399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2316565" y="2932387"/>
            <a:ext cx="6715847" cy="39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3"/>
          </p:nvPr>
        </p:nvSpPr>
        <p:spPr/>
        <p:txBody>
          <a:bodyPr/>
          <a:lstStyle/>
          <a:p>
            <a:r>
              <a:rPr lang="en-US" dirty="0" err="1" smtClean="0"/>
              <a:t>Captura</a:t>
            </a:r>
            <a:r>
              <a:rPr lang="en-US" dirty="0" smtClean="0"/>
              <a:t> http</a:t>
            </a:r>
            <a:r>
              <a:rPr lang="en-US" dirty="0"/>
              <a:t>://bit.ly/mWoPu9</a:t>
            </a:r>
          </a:p>
        </p:txBody>
      </p:sp>
      <p:sp>
        <p:nvSpPr>
          <p:cNvPr id="3" name="Title 2"/>
          <p:cNvSpPr>
            <a:spLocks noGrp="1"/>
          </p:cNvSpPr>
          <p:nvPr>
            <p:ph type="title"/>
          </p:nvPr>
        </p:nvSpPr>
        <p:spPr/>
        <p:txBody>
          <a:bodyPr/>
          <a:lstStyle/>
          <a:p>
            <a:r>
              <a:rPr lang="en-US" dirty="0" smtClean="0"/>
              <a:t>Identify the triggers into the experience (voluntary or propelled)</a:t>
            </a:r>
            <a:endParaRPr lang="en-US" dirty="0"/>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18" y="1844566"/>
            <a:ext cx="3124200" cy="3581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976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5097" r="28987" b="25866"/>
          <a:stretch/>
        </p:blipFill>
        <p:spPr bwMode="auto">
          <a:xfrm>
            <a:off x="0" y="1901708"/>
            <a:ext cx="9144000" cy="493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3"/>
          </p:nvPr>
        </p:nvSpPr>
        <p:spPr/>
        <p:txBody>
          <a:bodyPr/>
          <a:lstStyle/>
          <a:p>
            <a:r>
              <a:rPr lang="en-US" dirty="0" smtClean="0"/>
              <a:t>Home Theatre Journey by </a:t>
            </a:r>
            <a:r>
              <a:rPr lang="en-US" dirty="0"/>
              <a:t>Frog Design http://bit.ly/n2fsBM</a:t>
            </a:r>
          </a:p>
        </p:txBody>
      </p:sp>
      <p:sp>
        <p:nvSpPr>
          <p:cNvPr id="3" name="Title 2"/>
          <p:cNvSpPr>
            <a:spLocks noGrp="1"/>
          </p:cNvSpPr>
          <p:nvPr>
            <p:ph type="title"/>
          </p:nvPr>
        </p:nvSpPr>
        <p:spPr/>
        <p:txBody>
          <a:bodyPr/>
          <a:lstStyle/>
          <a:p>
            <a:r>
              <a:rPr lang="en-US" dirty="0" smtClean="0"/>
              <a:t>And the motivations triggering progress between stages</a:t>
            </a:r>
            <a:endParaRPr lang="en-US" dirty="0"/>
          </a:p>
        </p:txBody>
      </p:sp>
    </p:spTree>
    <p:extLst>
      <p:ext uri="{BB962C8B-B14F-4D97-AF65-F5344CB8AC3E}">
        <p14:creationId xmlns:p14="http://schemas.microsoft.com/office/powerpoint/2010/main" val="1366050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574" y="-457200"/>
            <a:ext cx="6941385"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17042" y="511168"/>
            <a:ext cx="5695391" cy="5447631"/>
          </a:xfrm>
          <a:prstGeom prst="rect">
            <a:avLst/>
          </a:prstGeom>
        </p:spPr>
        <p:txBody>
          <a:bodyPr wrap="square" lIns="91427" tIns="45713" rIns="91427" bIns="45713">
            <a:spAutoFit/>
          </a:bodyPr>
          <a:lstStyle/>
          <a:p>
            <a:pPr algn="r"/>
            <a:r>
              <a:rPr lang="en-US" sz="6600" dirty="0">
                <a:latin typeface="Arial Narrow" pitchFamily="34" charset="0"/>
              </a:rPr>
              <a:t>Empathy is not walking in another’s shoes. First, you must remove your own.</a:t>
            </a:r>
          </a:p>
          <a:p>
            <a:pPr algn="r"/>
            <a:r>
              <a:rPr lang="en-US" dirty="0">
                <a:latin typeface="Arial Narrow" pitchFamily="34" charset="0"/>
              </a:rPr>
              <a:t>Scott Cook, Founder </a:t>
            </a:r>
            <a:r>
              <a:rPr lang="en-US" dirty="0" smtClean="0">
                <a:latin typeface="Arial Narrow" pitchFamily="34" charset="0"/>
              </a:rPr>
              <a:t>Intuit</a:t>
            </a:r>
            <a:endParaRPr lang="en-US" dirty="0">
              <a:latin typeface="Arial Narrow" pitchFamily="34" charset="0"/>
            </a:endParaRPr>
          </a:p>
        </p:txBody>
      </p:sp>
    </p:spTree>
    <p:extLst>
      <p:ext uri="{BB962C8B-B14F-4D97-AF65-F5344CB8AC3E}">
        <p14:creationId xmlns:p14="http://schemas.microsoft.com/office/powerpoint/2010/main" val="228130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Inventory touchpoints where interactions occur</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64465" r="44486"/>
          <a:stretch/>
        </p:blipFill>
        <p:spPr bwMode="auto">
          <a:xfrm>
            <a:off x="1585710" y="2144107"/>
            <a:ext cx="7270659" cy="3231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4492" y="1961222"/>
            <a:ext cx="2315289" cy="1384995"/>
          </a:xfrm>
          <a:prstGeom prst="rect">
            <a:avLst/>
          </a:prstGeom>
          <a:noFill/>
        </p:spPr>
        <p:txBody>
          <a:bodyPr wrap="square" rtlCol="0">
            <a:spAutoFit/>
          </a:bodyPr>
          <a:lstStyle/>
          <a:p>
            <a:r>
              <a:rPr lang="en-US" sz="2800" dirty="0" smtClean="0">
                <a:latin typeface="+mn-lt"/>
              </a:rPr>
              <a:t>physical</a:t>
            </a:r>
          </a:p>
          <a:p>
            <a:r>
              <a:rPr lang="en-US" sz="2800" dirty="0" smtClean="0">
                <a:latin typeface="+mn-lt"/>
              </a:rPr>
              <a:t>virtual</a:t>
            </a:r>
          </a:p>
          <a:p>
            <a:r>
              <a:rPr lang="en-US" sz="2800" dirty="0" smtClean="0">
                <a:latin typeface="+mn-lt"/>
              </a:rPr>
              <a:t>human</a:t>
            </a:r>
          </a:p>
        </p:txBody>
      </p:sp>
    </p:spTree>
    <p:extLst>
      <p:ext uri="{BB962C8B-B14F-4D97-AF65-F5344CB8AC3E}">
        <p14:creationId xmlns:p14="http://schemas.microsoft.com/office/powerpoint/2010/main" val="1982264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D</a:t>
            </a:r>
            <a:r>
              <a:rPr lang="en-US" dirty="0" smtClean="0"/>
              <a:t>ocument activities at each touchpoint</a:t>
            </a:r>
            <a:endParaRPr lang="en-US"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066" r="19049" b="34442"/>
          <a:stretch/>
        </p:blipFill>
        <p:spPr bwMode="auto">
          <a:xfrm>
            <a:off x="191428" y="1765738"/>
            <a:ext cx="8747365" cy="509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1415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Gianluca</a:t>
            </a:r>
            <a:r>
              <a:rPr lang="en-US" dirty="0" smtClean="0"/>
              <a:t> </a:t>
            </a:r>
            <a:r>
              <a:rPr lang="en-US" dirty="0" err="1" smtClean="0"/>
              <a:t>Brugnoli’s</a:t>
            </a:r>
            <a:r>
              <a:rPr lang="en-US" dirty="0" smtClean="0"/>
              <a:t> Photography Touchpoints Matrix  </a:t>
            </a:r>
            <a:r>
              <a:rPr lang="en-US" dirty="0"/>
              <a:t>http://</a:t>
            </a:r>
            <a:r>
              <a:rPr lang="en-US" dirty="0" smtClean="0"/>
              <a:t>bit.ly/nLnHp8</a:t>
            </a:r>
            <a:endParaRPr lang="en-US" dirty="0"/>
          </a:p>
        </p:txBody>
      </p:sp>
      <p:sp>
        <p:nvSpPr>
          <p:cNvPr id="3" name="Title 2"/>
          <p:cNvSpPr>
            <a:spLocks noGrp="1"/>
          </p:cNvSpPr>
          <p:nvPr>
            <p:ph type="title"/>
          </p:nvPr>
        </p:nvSpPr>
        <p:spPr/>
        <p:txBody>
          <a:bodyPr/>
          <a:lstStyle/>
          <a:p>
            <a:r>
              <a:rPr lang="en-US" dirty="0" smtClean="0"/>
              <a:t>Connect the dots across multiple touchpoints</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216150"/>
            <a:ext cx="8551863"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6468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H</a:t>
            </a:r>
            <a:r>
              <a:rPr lang="en-US" dirty="0" smtClean="0"/>
              <a:t>ighlight thoughts and feelings at each interaction</a:t>
            </a:r>
            <a:endParaRPr lang="en-US" dirty="0"/>
          </a:p>
        </p:txBody>
      </p:sp>
      <p:grpSp>
        <p:nvGrpSpPr>
          <p:cNvPr id="4" name="Group 3"/>
          <p:cNvGrpSpPr/>
          <p:nvPr/>
        </p:nvGrpSpPr>
        <p:grpSpPr>
          <a:xfrm>
            <a:off x="0" y="3040083"/>
            <a:ext cx="9144000" cy="2125683"/>
            <a:chOff x="0" y="3040083"/>
            <a:chExt cx="9144000" cy="2125683"/>
          </a:xfrm>
        </p:grpSpPr>
        <p:pic>
          <p:nvPicPr>
            <p:cNvPr id="3" name="Picture 2" descr="http://www.uxmatters.com/mt/archives/2011/09/images/EffectiveUI%20Journey%20Map%20Example.jpg"/>
            <p:cNvPicPr>
              <a:picLocks noChangeAspect="1" noChangeArrowheads="1"/>
            </p:cNvPicPr>
            <p:nvPr/>
          </p:nvPicPr>
          <p:blipFill rotWithShape="1">
            <a:blip r:embed="rId3">
              <a:extLst>
                <a:ext uri="{28A0092B-C50C-407E-A947-70E740481C1C}">
                  <a14:useLocalDpi xmlns:a14="http://schemas.microsoft.com/office/drawing/2010/main" val="0"/>
                </a:ext>
              </a:extLst>
            </a:blip>
            <a:srcRect t="12293" r="41767" b="66790"/>
            <a:stretch/>
          </p:blipFill>
          <p:spPr bwMode="auto">
            <a:xfrm>
              <a:off x="0" y="3040083"/>
              <a:ext cx="9144000" cy="2125683"/>
            </a:xfrm>
            <a:prstGeom prst="rect">
              <a:avLst/>
            </a:prstGeom>
            <a:noFill/>
            <a:extLst>
              <a:ext uri="{909E8E84-426E-40DD-AFC4-6F175D3DCCD1}">
                <a14:hiddenFill xmlns:a14="http://schemas.microsoft.com/office/drawing/2010/main">
                  <a:solidFill>
                    <a:srgbClr val="FFFFFF"/>
                  </a:solidFill>
                </a14:hiddenFill>
              </a:ext>
            </a:extLst>
          </p:spPr>
        </p:pic>
        <p:pic>
          <p:nvPicPr>
            <p:cNvPr id="839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44" y="3040083"/>
              <a:ext cx="1153144" cy="68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532184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Starbuck’s Customer Experience Little </a:t>
            </a:r>
            <a:r>
              <a:rPr lang="en-US" dirty="0"/>
              <a:t>Springs </a:t>
            </a:r>
            <a:r>
              <a:rPr lang="en-US" dirty="0" smtClean="0"/>
              <a:t>Design http</a:t>
            </a:r>
            <a:r>
              <a:rPr lang="en-US" dirty="0"/>
              <a:t>://bit.ly/oGtEqL</a:t>
            </a: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2002"/>
          <a:stretch/>
        </p:blipFill>
        <p:spPr bwMode="auto">
          <a:xfrm>
            <a:off x="112599" y="1428099"/>
            <a:ext cx="9031402" cy="494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9" y="5636666"/>
            <a:ext cx="1071562"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2627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Capture </a:t>
            </a:r>
            <a:r>
              <a:rPr lang="en-US" dirty="0" smtClean="0"/>
              <a:t>questions </a:t>
            </a:r>
            <a:r>
              <a:rPr lang="en-US" dirty="0" smtClean="0"/>
              <a:t>running through a persona’s mind</a:t>
            </a:r>
            <a:endParaRPr lang="en-US" dirty="0"/>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13" y="1829303"/>
            <a:ext cx="8554457" cy="474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9239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5458" t="-94" r="19371" b="38589"/>
          <a:stretch/>
        </p:blipFill>
        <p:spPr>
          <a:xfrm>
            <a:off x="2774731" y="1868326"/>
            <a:ext cx="3184634" cy="4912149"/>
          </a:xfrm>
          <a:prstGeom prst="rect">
            <a:avLst/>
          </a:prstGeom>
        </p:spPr>
      </p:pic>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a:t>H</a:t>
            </a:r>
            <a:r>
              <a:rPr lang="en-US" dirty="0" smtClean="0"/>
              <a:t>ighlight barriers and points of </a:t>
            </a:r>
            <a:r>
              <a:rPr lang="en-US" dirty="0"/>
              <a:t>pain </a:t>
            </a:r>
            <a:r>
              <a:rPr lang="en-US" dirty="0" smtClean="0"/>
              <a:t>blocking </a:t>
            </a:r>
            <a:r>
              <a:rPr lang="en-US" dirty="0"/>
              <a:t>move to next stage</a:t>
            </a:r>
          </a:p>
        </p:txBody>
      </p:sp>
      <p:sp>
        <p:nvSpPr>
          <p:cNvPr id="4" name="TextBox 3"/>
          <p:cNvSpPr txBox="1"/>
          <p:nvPr/>
        </p:nvSpPr>
        <p:spPr>
          <a:xfrm>
            <a:off x="254492" y="1961222"/>
            <a:ext cx="2315289" cy="4401205"/>
          </a:xfrm>
          <a:prstGeom prst="rect">
            <a:avLst/>
          </a:prstGeom>
          <a:noFill/>
        </p:spPr>
        <p:txBody>
          <a:bodyPr wrap="square" rtlCol="0">
            <a:spAutoFit/>
          </a:bodyPr>
          <a:lstStyle/>
          <a:p>
            <a:r>
              <a:rPr lang="en-US" sz="2800" dirty="0">
                <a:latin typeface="+mn-lt"/>
              </a:rPr>
              <a:t>value</a:t>
            </a:r>
          </a:p>
          <a:p>
            <a:r>
              <a:rPr lang="en-US" sz="2800" dirty="0" smtClean="0">
                <a:latin typeface="+mn-lt"/>
              </a:rPr>
              <a:t>productivity</a:t>
            </a:r>
          </a:p>
          <a:p>
            <a:r>
              <a:rPr lang="en-US" sz="2800" dirty="0" smtClean="0">
                <a:latin typeface="+mn-lt"/>
              </a:rPr>
              <a:t>simplicity</a:t>
            </a:r>
          </a:p>
          <a:p>
            <a:r>
              <a:rPr lang="en-US" sz="2800" dirty="0" smtClean="0">
                <a:latin typeface="+mn-lt"/>
              </a:rPr>
              <a:t>convenience</a:t>
            </a:r>
          </a:p>
          <a:p>
            <a:r>
              <a:rPr lang="en-US" sz="2800" dirty="0" smtClean="0">
                <a:latin typeface="+mn-lt"/>
              </a:rPr>
              <a:t>risk</a:t>
            </a:r>
          </a:p>
          <a:p>
            <a:r>
              <a:rPr lang="en-US" sz="2800" dirty="0" smtClean="0">
                <a:latin typeface="+mn-lt"/>
              </a:rPr>
              <a:t>fun &amp; image</a:t>
            </a:r>
          </a:p>
          <a:p>
            <a:r>
              <a:rPr lang="en-US" sz="2800" dirty="0" smtClean="0">
                <a:latin typeface="+mn-lt"/>
              </a:rPr>
              <a:t>uncertainty</a:t>
            </a:r>
          </a:p>
          <a:p>
            <a:r>
              <a:rPr lang="en-US" sz="2800" dirty="0" smtClean="0">
                <a:latin typeface="+mn-lt"/>
              </a:rPr>
              <a:t>awareness</a:t>
            </a:r>
          </a:p>
          <a:p>
            <a:r>
              <a:rPr lang="en-US" sz="2800" dirty="0" smtClean="0">
                <a:latin typeface="+mn-lt"/>
              </a:rPr>
              <a:t>cost</a:t>
            </a:r>
          </a:p>
          <a:p>
            <a:r>
              <a:rPr lang="en-US" sz="2800" dirty="0" smtClean="0">
                <a:latin typeface="+mn-lt"/>
              </a:rPr>
              <a:t>structural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1597" t="40532" b="13010"/>
          <a:stretch/>
        </p:blipFill>
        <p:spPr>
          <a:xfrm>
            <a:off x="6052643" y="2175672"/>
            <a:ext cx="2776047" cy="4423765"/>
          </a:xfrm>
          <a:prstGeom prst="rect">
            <a:avLst/>
          </a:prstGeom>
        </p:spPr>
      </p:pic>
    </p:spTree>
    <p:extLst>
      <p:ext uri="{BB962C8B-B14F-4D97-AF65-F5344CB8AC3E}">
        <p14:creationId xmlns:p14="http://schemas.microsoft.com/office/powerpoint/2010/main" val="191516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V</a:t>
            </a:r>
            <a:r>
              <a:rPr lang="en-US" dirty="0" smtClean="0"/>
              <a:t>isualize </a:t>
            </a:r>
            <a:r>
              <a:rPr lang="en-US" dirty="0" smtClean="0"/>
              <a:t>emotional </a:t>
            </a:r>
            <a:r>
              <a:rPr lang="en-US" dirty="0" smtClean="0"/>
              <a:t>highs and lows</a:t>
            </a:r>
            <a:endParaRPr lang="en-US" dirty="0"/>
          </a:p>
        </p:txBody>
      </p:sp>
      <p:pic>
        <p:nvPicPr>
          <p:cNvPr id="3" name="Picture 2" descr="http://www.uxmatters.com/mt/archives/2011/09/images/EffectiveUI%20Journey%20Map%20Example.jpg"/>
          <p:cNvPicPr>
            <a:picLocks noChangeAspect="1" noChangeArrowheads="1"/>
          </p:cNvPicPr>
          <p:nvPr/>
        </p:nvPicPr>
        <p:blipFill rotWithShape="1">
          <a:blip r:embed="rId3">
            <a:extLst>
              <a:ext uri="{28A0092B-C50C-407E-A947-70E740481C1C}">
                <a14:useLocalDpi xmlns:a14="http://schemas.microsoft.com/office/drawing/2010/main" val="0"/>
              </a:ext>
            </a:extLst>
          </a:blip>
          <a:srcRect t="32841" b="29867"/>
          <a:stretch/>
        </p:blipFill>
        <p:spPr bwMode="auto">
          <a:xfrm>
            <a:off x="0" y="2679770"/>
            <a:ext cx="9144000" cy="220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487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1241" r="6379"/>
          <a:stretch/>
        </p:blipFill>
        <p:spPr>
          <a:xfrm>
            <a:off x="0" y="1655379"/>
            <a:ext cx="9176124" cy="4465939"/>
          </a:xfrm>
          <a:prstGeom prst="rect">
            <a:avLst/>
          </a:prstGeom>
        </p:spPr>
      </p:pic>
      <p:sp>
        <p:nvSpPr>
          <p:cNvPr id="6" name="Text Placeholder 5"/>
          <p:cNvSpPr>
            <a:spLocks noGrp="1"/>
          </p:cNvSpPr>
          <p:nvPr>
            <p:ph type="body" sz="quarter" idx="13"/>
          </p:nvPr>
        </p:nvSpPr>
        <p:spPr/>
        <p:txBody>
          <a:bodyPr/>
          <a:lstStyle/>
          <a:p>
            <a:r>
              <a:rPr lang="en-US" dirty="0" smtClean="0"/>
              <a:t> Innovation through Design Thinking http://slidesha.re/q3njn7</a:t>
            </a:r>
            <a:endParaRPr lang="en-US" dirty="0"/>
          </a:p>
        </p:txBody>
      </p:sp>
      <p:sp>
        <p:nvSpPr>
          <p:cNvPr id="3" name="Title 2"/>
          <p:cNvSpPr>
            <a:spLocks noGrp="1"/>
          </p:cNvSpPr>
          <p:nvPr>
            <p:ph type="title"/>
          </p:nvPr>
        </p:nvSpPr>
        <p:spPr/>
        <p:txBody>
          <a:bodyPr/>
          <a:lstStyle/>
          <a:p>
            <a:r>
              <a:rPr lang="en-US" dirty="0" smtClean="0"/>
              <a:t>Reflect </a:t>
            </a:r>
            <a:r>
              <a:rPr lang="en-US" dirty="0" smtClean="0"/>
              <a:t>mood </a:t>
            </a:r>
            <a:r>
              <a:rPr lang="en-US" dirty="0" smtClean="0"/>
              <a:t>of the emotional journey</a:t>
            </a:r>
            <a:endParaRPr lang="en-US" dirty="0"/>
          </a:p>
        </p:txBody>
      </p:sp>
    </p:spTree>
    <p:extLst>
      <p:ext uri="{BB962C8B-B14F-4D97-AF65-F5344CB8AC3E}">
        <p14:creationId xmlns:p14="http://schemas.microsoft.com/office/powerpoint/2010/main" val="15904714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552" y="1622311"/>
            <a:ext cx="6197084" cy="517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M</a:t>
            </a:r>
            <a:r>
              <a:rPr lang="en-US" dirty="0" smtClean="0"/>
              <a:t>ap </a:t>
            </a:r>
            <a:r>
              <a:rPr lang="en-US" dirty="0" smtClean="0"/>
              <a:t>emotional </a:t>
            </a:r>
            <a:r>
              <a:rPr lang="en-US" dirty="0" smtClean="0"/>
              <a:t>(sensory) clues at each stage</a:t>
            </a:r>
            <a:br>
              <a:rPr lang="en-US" dirty="0" smtClean="0"/>
            </a:br>
            <a:endParaRPr lang="en-US" dirty="0"/>
          </a:p>
        </p:txBody>
      </p:sp>
      <p:sp>
        <p:nvSpPr>
          <p:cNvPr id="10" name="TextBox 9"/>
          <p:cNvSpPr txBox="1"/>
          <p:nvPr/>
        </p:nvSpPr>
        <p:spPr>
          <a:xfrm>
            <a:off x="254492" y="1961222"/>
            <a:ext cx="2315289" cy="2246769"/>
          </a:xfrm>
          <a:prstGeom prst="rect">
            <a:avLst/>
          </a:prstGeom>
          <a:noFill/>
        </p:spPr>
        <p:txBody>
          <a:bodyPr wrap="square" rtlCol="0">
            <a:spAutoFit/>
          </a:bodyPr>
          <a:lstStyle/>
          <a:p>
            <a:r>
              <a:rPr lang="en-US" sz="2800" dirty="0" smtClean="0">
                <a:latin typeface="HelveticaNeueLT Std UltLt Cn" pitchFamily="34" charset="0"/>
              </a:rPr>
              <a:t>visual</a:t>
            </a:r>
          </a:p>
          <a:p>
            <a:r>
              <a:rPr lang="en-US" sz="2800" dirty="0" smtClean="0">
                <a:latin typeface="HelveticaNeueLT Std UltLt Cn" pitchFamily="34" charset="0"/>
              </a:rPr>
              <a:t>auditory</a:t>
            </a:r>
          </a:p>
          <a:p>
            <a:r>
              <a:rPr lang="en-US" sz="2800" dirty="0" smtClean="0">
                <a:latin typeface="HelveticaNeueLT Std UltLt Cn" pitchFamily="34" charset="0"/>
              </a:rPr>
              <a:t>smell</a:t>
            </a:r>
          </a:p>
          <a:p>
            <a:r>
              <a:rPr lang="en-US" sz="2800" dirty="0" smtClean="0">
                <a:latin typeface="HelveticaNeueLT Std UltLt Cn" pitchFamily="34" charset="0"/>
              </a:rPr>
              <a:t>tactile</a:t>
            </a:r>
          </a:p>
          <a:p>
            <a:r>
              <a:rPr lang="en-US" sz="2800" dirty="0" smtClean="0">
                <a:latin typeface="HelveticaNeueLT Std UltLt Cn" pitchFamily="34" charset="0"/>
              </a:rPr>
              <a:t>taste</a:t>
            </a:r>
            <a:endParaRPr lang="en-US" sz="2800" dirty="0">
              <a:latin typeface="HelveticaNeueLT Std UltLt Cn" pitchFamily="34"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9" y="5636666"/>
            <a:ext cx="1071562"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0427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67" r="4024"/>
          <a:stretch/>
        </p:blipFill>
        <p:spPr bwMode="auto">
          <a:xfrm>
            <a:off x="1" y="1534074"/>
            <a:ext cx="9144000" cy="6858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 y="0"/>
            <a:ext cx="9144000" cy="2454583"/>
          </a:xfrm>
          <a:prstGeom prst="rect">
            <a:avLst/>
          </a:prstGeom>
          <a:solidFill>
            <a:schemeClr val="tx1"/>
          </a:solidFill>
        </p:spPr>
        <p:txBody>
          <a:bodyPr wrap="square" lIns="68644" tIns="34322" rIns="68644" bIns="34322">
            <a:spAutoFit/>
          </a:bodyPr>
          <a:lstStyle/>
          <a:p>
            <a:pPr algn="r"/>
            <a:r>
              <a:rPr lang="en-US" sz="2800" dirty="0">
                <a:solidFill>
                  <a:schemeClr val="bg1"/>
                </a:solidFill>
                <a:latin typeface="Arial Narrow" pitchFamily="34" charset="0"/>
              </a:rPr>
              <a:t>Statistics are merely indicators. Like numbers and gauges on the dashboard of a car. No single reading can advise on the health of the car. The gauges, along with the </a:t>
            </a:r>
            <a:r>
              <a:rPr lang="en-US" sz="2800" dirty="0">
                <a:solidFill>
                  <a:schemeClr val="accent2"/>
                </a:solidFill>
                <a:latin typeface="Arial Narrow" pitchFamily="34" charset="0"/>
              </a:rPr>
              <a:t>sound</a:t>
            </a:r>
            <a:r>
              <a:rPr lang="en-US" sz="2800" dirty="0">
                <a:solidFill>
                  <a:schemeClr val="bg1"/>
                </a:solidFill>
                <a:latin typeface="Arial Narrow" pitchFamily="34" charset="0"/>
              </a:rPr>
              <a:t> of the car itself, the </a:t>
            </a:r>
            <a:r>
              <a:rPr lang="en-US" sz="2800" dirty="0">
                <a:solidFill>
                  <a:schemeClr val="accent2"/>
                </a:solidFill>
                <a:latin typeface="Arial Narrow" pitchFamily="34" charset="0"/>
              </a:rPr>
              <a:t>handling</a:t>
            </a:r>
            <a:r>
              <a:rPr lang="en-US" sz="2800" dirty="0">
                <a:solidFill>
                  <a:schemeClr val="bg1"/>
                </a:solidFill>
                <a:latin typeface="Arial Narrow" pitchFamily="34" charset="0"/>
              </a:rPr>
              <a:t>, </a:t>
            </a:r>
            <a:r>
              <a:rPr lang="en-US" sz="2800" dirty="0">
                <a:solidFill>
                  <a:schemeClr val="accent2"/>
                </a:solidFill>
                <a:latin typeface="Arial Narrow" pitchFamily="34" charset="0"/>
              </a:rPr>
              <a:t>look and feel</a:t>
            </a:r>
            <a:r>
              <a:rPr lang="en-US" sz="2800" dirty="0">
                <a:solidFill>
                  <a:schemeClr val="bg1"/>
                </a:solidFill>
                <a:latin typeface="Arial Narrow" pitchFamily="34" charset="0"/>
              </a:rPr>
              <a:t>, and </a:t>
            </a:r>
            <a:r>
              <a:rPr lang="en-US" sz="2800" dirty="0">
                <a:solidFill>
                  <a:schemeClr val="accent2"/>
                </a:solidFill>
                <a:latin typeface="Arial Narrow" pitchFamily="34" charset="0"/>
              </a:rPr>
              <a:t>smell</a:t>
            </a:r>
            <a:r>
              <a:rPr lang="en-US" sz="2800" dirty="0">
                <a:solidFill>
                  <a:schemeClr val="bg1"/>
                </a:solidFill>
                <a:latin typeface="Arial Narrow" pitchFamily="34" charset="0"/>
              </a:rPr>
              <a:t> of burning rubber all combine to give an indication that your beloved motor may be under the weather. </a:t>
            </a:r>
          </a:p>
          <a:p>
            <a:pPr algn="r"/>
            <a:r>
              <a:rPr lang="en-US" sz="1500" dirty="0">
                <a:solidFill>
                  <a:schemeClr val="bg1"/>
                </a:solidFill>
                <a:latin typeface="Arial Narrow" pitchFamily="34" charset="0"/>
              </a:rPr>
              <a:t>– art of community</a:t>
            </a:r>
          </a:p>
        </p:txBody>
      </p:sp>
    </p:spTree>
    <p:extLst>
      <p:ext uri="{BB962C8B-B14F-4D97-AF65-F5344CB8AC3E}">
        <p14:creationId xmlns:p14="http://schemas.microsoft.com/office/powerpoint/2010/main" val="2273035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184" r="5388"/>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3"/>
          </p:nvPr>
        </p:nvSpPr>
        <p:spPr/>
        <p:txBody>
          <a:bodyPr/>
          <a:lstStyle/>
          <a:p>
            <a:endParaRPr lang="en-US"/>
          </a:p>
        </p:txBody>
      </p:sp>
      <p:sp>
        <p:nvSpPr>
          <p:cNvPr id="4" name="Rectangle 3"/>
          <p:cNvSpPr/>
          <p:nvPr/>
        </p:nvSpPr>
        <p:spPr>
          <a:xfrm>
            <a:off x="4057650" y="205674"/>
            <a:ext cx="4763428" cy="4154984"/>
          </a:xfrm>
          <a:prstGeom prst="rect">
            <a:avLst/>
          </a:prstGeom>
        </p:spPr>
        <p:txBody>
          <a:bodyPr wrap="square">
            <a:spAutoFit/>
          </a:bodyPr>
          <a:lstStyle/>
          <a:p>
            <a:pPr algn="r" eaLnBrk="0" hangingPunct="0">
              <a:spcBef>
                <a:spcPct val="30000"/>
              </a:spcBef>
              <a:defRPr/>
            </a:pPr>
            <a:r>
              <a:rPr lang="en-US" sz="4400" dirty="0" smtClean="0">
                <a:solidFill>
                  <a:schemeClr val="bg1"/>
                </a:solidFill>
                <a:latin typeface="+mn-lt"/>
              </a:rPr>
              <a:t>an emotional clue is anything </a:t>
            </a:r>
            <a:r>
              <a:rPr lang="en-US" sz="4400" dirty="0">
                <a:solidFill>
                  <a:schemeClr val="bg1"/>
                </a:solidFill>
                <a:latin typeface="+mn-lt"/>
              </a:rPr>
              <a:t>that can be discerned, perceived or sensed (</a:t>
            </a:r>
            <a:r>
              <a:rPr lang="en-US" sz="4400" dirty="0" smtClean="0">
                <a:solidFill>
                  <a:schemeClr val="bg1"/>
                </a:solidFill>
                <a:latin typeface="+mn-lt"/>
              </a:rPr>
              <a:t>or </a:t>
            </a:r>
            <a:r>
              <a:rPr lang="en-US" sz="4400" dirty="0">
                <a:solidFill>
                  <a:schemeClr val="bg1"/>
                </a:solidFill>
                <a:latin typeface="+mn-lt"/>
              </a:rPr>
              <a:t>recognized by its </a:t>
            </a:r>
            <a:r>
              <a:rPr lang="en-US" sz="4400" dirty="0" smtClean="0">
                <a:solidFill>
                  <a:schemeClr val="bg1"/>
                </a:solidFill>
                <a:latin typeface="+mn-lt"/>
              </a:rPr>
              <a:t>absence) </a:t>
            </a:r>
            <a:endParaRPr lang="en-US" sz="4400" dirty="0">
              <a:solidFill>
                <a:schemeClr val="bg1"/>
              </a:solidFill>
              <a:latin typeface="+mn-lt"/>
            </a:endParaRPr>
          </a:p>
        </p:txBody>
      </p:sp>
    </p:spTree>
    <p:extLst>
      <p:ext uri="{BB962C8B-B14F-4D97-AF65-F5344CB8AC3E}">
        <p14:creationId xmlns:p14="http://schemas.microsoft.com/office/powerpoint/2010/main" val="2947089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latin typeface="HelveticaNeueLT Std Lt Cn" pitchFamily="34" charset="0"/>
              </a:rPr>
              <a:t>http://slidesha.re/qMsHAc</a:t>
            </a:r>
          </a:p>
          <a:p>
            <a:endParaRPr lang="en-US" dirty="0"/>
          </a:p>
        </p:txBody>
      </p:sp>
      <p:sp>
        <p:nvSpPr>
          <p:cNvPr id="3" name="Title 2"/>
          <p:cNvSpPr>
            <a:spLocks noGrp="1"/>
          </p:cNvSpPr>
          <p:nvPr>
            <p:ph type="title"/>
          </p:nvPr>
        </p:nvSpPr>
        <p:spPr/>
        <p:txBody>
          <a:bodyPr/>
          <a:lstStyle/>
          <a:p>
            <a:r>
              <a:rPr lang="en-US" dirty="0" smtClean="0"/>
              <a:t>Highlight moments of truth</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93"/>
          <a:stretch/>
        </p:blipFill>
        <p:spPr>
          <a:xfrm>
            <a:off x="2569781" y="1571441"/>
            <a:ext cx="6454274" cy="4686855"/>
          </a:xfrm>
          <a:prstGeom prst="rect">
            <a:avLst/>
          </a:prstGeom>
        </p:spPr>
      </p:pic>
      <p:sp>
        <p:nvSpPr>
          <p:cNvPr id="5" name="TextBox 4"/>
          <p:cNvSpPr txBox="1"/>
          <p:nvPr/>
        </p:nvSpPr>
        <p:spPr>
          <a:xfrm>
            <a:off x="254492" y="1961222"/>
            <a:ext cx="2315289" cy="3139321"/>
          </a:xfrm>
          <a:prstGeom prst="rect">
            <a:avLst/>
          </a:prstGeom>
          <a:noFill/>
        </p:spPr>
        <p:txBody>
          <a:bodyPr wrap="square" rtlCol="0">
            <a:spAutoFit/>
          </a:bodyPr>
          <a:lstStyle/>
          <a:p>
            <a:pPr>
              <a:spcAft>
                <a:spcPts val="1200"/>
              </a:spcAft>
            </a:pPr>
            <a:r>
              <a:rPr lang="en-US" sz="2800" dirty="0" smtClean="0">
                <a:latin typeface="+mn-lt"/>
              </a:rPr>
              <a:t>forms opinion</a:t>
            </a:r>
          </a:p>
          <a:p>
            <a:pPr>
              <a:spcAft>
                <a:spcPts val="1200"/>
              </a:spcAft>
            </a:pPr>
            <a:r>
              <a:rPr lang="en-US" sz="2800" dirty="0" smtClean="0">
                <a:latin typeface="+mn-lt"/>
              </a:rPr>
              <a:t>turns corner</a:t>
            </a:r>
          </a:p>
          <a:p>
            <a:pPr>
              <a:spcAft>
                <a:spcPts val="1200"/>
              </a:spcAft>
            </a:pPr>
            <a:r>
              <a:rPr lang="en-US" sz="2800" dirty="0" smtClean="0">
                <a:latin typeface="+mn-lt"/>
              </a:rPr>
              <a:t>makes decision</a:t>
            </a:r>
          </a:p>
          <a:p>
            <a:pPr>
              <a:spcAft>
                <a:spcPts val="1200"/>
              </a:spcAft>
            </a:pPr>
            <a:r>
              <a:rPr lang="en-US" sz="2800" dirty="0" smtClean="0">
                <a:latin typeface="+mn-lt"/>
              </a:rPr>
              <a:t>determines the perception of value</a:t>
            </a:r>
            <a:endParaRPr lang="en-US" sz="2800" dirty="0">
              <a:latin typeface="+mn-lt"/>
            </a:endParaRPr>
          </a:p>
        </p:txBody>
      </p:sp>
    </p:spTree>
    <p:extLst>
      <p:ext uri="{BB962C8B-B14F-4D97-AF65-F5344CB8AC3E}">
        <p14:creationId xmlns:p14="http://schemas.microsoft.com/office/powerpoint/2010/main" val="20930977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Designing for Delight, @</a:t>
            </a:r>
            <a:r>
              <a:rPr lang="en-US" dirty="0" err="1" smtClean="0"/>
              <a:t>gilescolborne</a:t>
            </a:r>
            <a:r>
              <a:rPr lang="en-US" dirty="0"/>
              <a:t> http://slidesha.re/c7rQ1c</a:t>
            </a:r>
          </a:p>
        </p:txBody>
      </p:sp>
      <p:sp>
        <p:nvSpPr>
          <p:cNvPr id="3" name="Title 2"/>
          <p:cNvSpPr>
            <a:spLocks noGrp="1"/>
          </p:cNvSpPr>
          <p:nvPr>
            <p:ph type="title"/>
          </p:nvPr>
        </p:nvSpPr>
        <p:spPr/>
        <p:txBody>
          <a:bodyPr/>
          <a:lstStyle/>
          <a:p>
            <a:r>
              <a:rPr lang="en-US" dirty="0" smtClean="0"/>
              <a:t>Mark moments of anxiety</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87" y="1110068"/>
            <a:ext cx="8080746" cy="546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253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070"/>
            <a:ext cx="9144000" cy="5429859"/>
          </a:xfrm>
          <a:prstGeom prst="rect">
            <a:avLst/>
          </a:prstGeom>
        </p:spPr>
      </p:pic>
      <p:sp>
        <p:nvSpPr>
          <p:cNvPr id="4" name="Rectangle 3"/>
          <p:cNvSpPr/>
          <p:nvPr/>
        </p:nvSpPr>
        <p:spPr>
          <a:xfrm>
            <a:off x="1276350" y="4914900"/>
            <a:ext cx="1066800" cy="38100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915150" y="3486149"/>
            <a:ext cx="1066800" cy="38100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507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Extend with back stage interactions</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7" y="1614531"/>
            <a:ext cx="8966983" cy="497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2789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3140"/>
            <a:ext cx="8236878" cy="636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And support processes</a:t>
            </a:r>
            <a:endParaRPr lang="en-US" dirty="0"/>
          </a:p>
        </p:txBody>
      </p:sp>
    </p:spTree>
    <p:extLst>
      <p:ext uri="{BB962C8B-B14F-4D97-AF65-F5344CB8AC3E}">
        <p14:creationId xmlns:p14="http://schemas.microsoft.com/office/powerpoint/2010/main" val="38832270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0" y="1536412"/>
            <a:ext cx="6629400" cy="2588806"/>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chemeClr val="bg1">
                  <a:lumMod val="50000"/>
                </a:schemeClr>
              </a:solidFill>
            </a:endParaRPr>
          </a:p>
        </p:txBody>
      </p:sp>
      <p:sp>
        <p:nvSpPr>
          <p:cNvPr id="8" name="Rectangle 7"/>
          <p:cNvSpPr/>
          <p:nvPr/>
        </p:nvSpPr>
        <p:spPr>
          <a:xfrm>
            <a:off x="2286000" y="4277618"/>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what’s the importance of this touchpoint?</a:t>
            </a:r>
            <a:endParaRPr lang="en-US" sz="1300" i="1" dirty="0">
              <a:solidFill>
                <a:schemeClr val="bg1">
                  <a:lumMod val="50000"/>
                </a:schemeClr>
              </a:solidFill>
            </a:endParaRPr>
          </a:p>
        </p:txBody>
      </p:sp>
      <p:sp>
        <p:nvSpPr>
          <p:cNvPr id="9" name="Rectangle 8"/>
          <p:cNvSpPr/>
          <p:nvPr/>
        </p:nvSpPr>
        <p:spPr>
          <a:xfrm>
            <a:off x="2286000" y="4811018"/>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ideas for being proactive, great recovery, to combine or eliminate – possible to find a purple cow for wow or breakthrough experience?</a:t>
            </a:r>
            <a:endParaRPr lang="en-US" sz="1300" i="1" dirty="0">
              <a:solidFill>
                <a:schemeClr val="bg1">
                  <a:lumMod val="50000"/>
                </a:schemeClr>
              </a:solidFill>
            </a:endParaRPr>
          </a:p>
        </p:txBody>
      </p:sp>
      <p:sp>
        <p:nvSpPr>
          <p:cNvPr id="10" name="Rectangle 9"/>
          <p:cNvSpPr/>
          <p:nvPr/>
        </p:nvSpPr>
        <p:spPr>
          <a:xfrm>
            <a:off x="2286000" y="58674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time, volume, action, satisfaction…</a:t>
            </a:r>
            <a:endParaRPr lang="en-US" sz="1300" i="1" dirty="0">
              <a:solidFill>
                <a:schemeClr val="bg1">
                  <a:lumMod val="50000"/>
                </a:schemeClr>
              </a:solidFill>
            </a:endParaRPr>
          </a:p>
        </p:txBody>
      </p:sp>
      <p:cxnSp>
        <p:nvCxnSpPr>
          <p:cNvPr id="19" name="Straight Connector 18"/>
          <p:cNvCxnSpPr/>
          <p:nvPr/>
        </p:nvCxnSpPr>
        <p:spPr>
          <a:xfrm rot="10800000" flipH="1">
            <a:off x="2286000" y="2895599"/>
            <a:ext cx="6629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 y="4201418"/>
            <a:ext cx="1905000" cy="338554"/>
          </a:xfrm>
          <a:prstGeom prst="rect">
            <a:avLst/>
          </a:prstGeom>
          <a:noFill/>
        </p:spPr>
        <p:txBody>
          <a:bodyPr wrap="square" rtlCol="0">
            <a:spAutoFit/>
          </a:bodyPr>
          <a:lstStyle/>
          <a:p>
            <a:pPr algn="r"/>
            <a:r>
              <a:rPr lang="en-US" sz="1600" dirty="0" smtClean="0">
                <a:latin typeface="+mn-lt"/>
              </a:rPr>
              <a:t>moment of truth</a:t>
            </a:r>
            <a:endParaRPr lang="en-US" sz="1600" dirty="0">
              <a:latin typeface="+mn-lt"/>
            </a:endParaRPr>
          </a:p>
        </p:txBody>
      </p:sp>
      <p:sp>
        <p:nvSpPr>
          <p:cNvPr id="21" name="TextBox 20"/>
          <p:cNvSpPr txBox="1"/>
          <p:nvPr/>
        </p:nvSpPr>
        <p:spPr>
          <a:xfrm>
            <a:off x="228600" y="4800600"/>
            <a:ext cx="1828800" cy="338554"/>
          </a:xfrm>
          <a:prstGeom prst="rect">
            <a:avLst/>
          </a:prstGeom>
          <a:noFill/>
        </p:spPr>
        <p:txBody>
          <a:bodyPr wrap="square" rtlCol="0">
            <a:spAutoFit/>
          </a:bodyPr>
          <a:lstStyle/>
          <a:p>
            <a:pPr algn="r"/>
            <a:r>
              <a:rPr lang="en-US" sz="1600" dirty="0" smtClean="0">
                <a:latin typeface="+mn-lt"/>
              </a:rPr>
              <a:t>opportunities</a:t>
            </a:r>
            <a:endParaRPr lang="en-US" sz="1600" dirty="0">
              <a:latin typeface="+mn-lt"/>
            </a:endParaRPr>
          </a:p>
        </p:txBody>
      </p:sp>
      <p:sp>
        <p:nvSpPr>
          <p:cNvPr id="22" name="TextBox 21"/>
          <p:cNvSpPr txBox="1"/>
          <p:nvPr/>
        </p:nvSpPr>
        <p:spPr>
          <a:xfrm>
            <a:off x="762000" y="5909846"/>
            <a:ext cx="1295400" cy="338554"/>
          </a:xfrm>
          <a:prstGeom prst="rect">
            <a:avLst/>
          </a:prstGeom>
          <a:noFill/>
        </p:spPr>
        <p:txBody>
          <a:bodyPr wrap="square" rtlCol="0">
            <a:spAutoFit/>
          </a:bodyPr>
          <a:lstStyle/>
          <a:p>
            <a:pPr algn="r"/>
            <a:r>
              <a:rPr lang="en-US" sz="1600" dirty="0" smtClean="0">
                <a:latin typeface="+mn-lt"/>
              </a:rPr>
              <a:t>metrics</a:t>
            </a:r>
            <a:endParaRPr lang="en-US" sz="1600" dirty="0">
              <a:latin typeface="+mn-lt"/>
            </a:endParaRPr>
          </a:p>
        </p:txBody>
      </p:sp>
      <p:sp>
        <p:nvSpPr>
          <p:cNvPr id="23" name="Rectangle 22"/>
          <p:cNvSpPr/>
          <p:nvPr/>
        </p:nvSpPr>
        <p:spPr>
          <a:xfrm>
            <a:off x="2286000" y="64008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how do you want customers to feel?</a:t>
            </a:r>
            <a:endParaRPr lang="en-US" sz="1300" i="1" dirty="0">
              <a:solidFill>
                <a:schemeClr val="bg1">
                  <a:lumMod val="50000"/>
                </a:schemeClr>
              </a:solidFill>
            </a:endParaRPr>
          </a:p>
        </p:txBody>
      </p:sp>
      <p:sp>
        <p:nvSpPr>
          <p:cNvPr id="24" name="TextBox 23"/>
          <p:cNvSpPr txBox="1"/>
          <p:nvPr/>
        </p:nvSpPr>
        <p:spPr>
          <a:xfrm>
            <a:off x="76200" y="6400800"/>
            <a:ext cx="1981200" cy="338554"/>
          </a:xfrm>
          <a:prstGeom prst="rect">
            <a:avLst/>
          </a:prstGeom>
          <a:noFill/>
        </p:spPr>
        <p:txBody>
          <a:bodyPr wrap="square" rtlCol="0">
            <a:spAutoFit/>
          </a:bodyPr>
          <a:lstStyle/>
          <a:p>
            <a:pPr algn="r"/>
            <a:r>
              <a:rPr lang="en-US" sz="1600" dirty="0" smtClean="0">
                <a:latin typeface="+mn-lt"/>
              </a:rPr>
              <a:t>emotions to evoke</a:t>
            </a:r>
            <a:endParaRPr lang="en-US" sz="1600" dirty="0">
              <a:latin typeface="+mn-lt"/>
            </a:endParaRPr>
          </a:p>
        </p:txBody>
      </p:sp>
      <p:sp>
        <p:nvSpPr>
          <p:cNvPr id="29" name="Rectangle 28"/>
          <p:cNvSpPr/>
          <p:nvPr/>
        </p:nvSpPr>
        <p:spPr>
          <a:xfrm>
            <a:off x="2286000" y="6096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place where you interact with or touch the main character - website, phone, product interface, help, face-to-face, newsletter, demo, social media, advertisement, event, magazine, reception, parking lot…</a:t>
            </a:r>
            <a:endParaRPr lang="en-US" sz="1300" i="1" dirty="0">
              <a:solidFill>
                <a:schemeClr val="bg1">
                  <a:lumMod val="50000"/>
                </a:schemeClr>
              </a:solidFill>
            </a:endParaRPr>
          </a:p>
        </p:txBody>
      </p:sp>
      <p:sp>
        <p:nvSpPr>
          <p:cNvPr id="30" name="TextBox 29"/>
          <p:cNvSpPr txBox="1"/>
          <p:nvPr/>
        </p:nvSpPr>
        <p:spPr>
          <a:xfrm>
            <a:off x="914400" y="609600"/>
            <a:ext cx="1143000" cy="338554"/>
          </a:xfrm>
          <a:prstGeom prst="rect">
            <a:avLst/>
          </a:prstGeom>
          <a:noFill/>
        </p:spPr>
        <p:txBody>
          <a:bodyPr wrap="square" rtlCol="0">
            <a:spAutoFit/>
          </a:bodyPr>
          <a:lstStyle/>
          <a:p>
            <a:pPr algn="r"/>
            <a:r>
              <a:rPr lang="en-US" sz="1600" dirty="0" smtClean="0">
                <a:latin typeface="+mn-lt"/>
              </a:rPr>
              <a:t>touchpoint</a:t>
            </a:r>
            <a:endParaRPr lang="en-US" sz="1600" dirty="0">
              <a:latin typeface="+mn-lt"/>
            </a:endParaRPr>
          </a:p>
        </p:txBody>
      </p:sp>
      <p:sp>
        <p:nvSpPr>
          <p:cNvPr id="33" name="TextBox 32"/>
          <p:cNvSpPr txBox="1"/>
          <p:nvPr/>
        </p:nvSpPr>
        <p:spPr>
          <a:xfrm>
            <a:off x="152400" y="1589782"/>
            <a:ext cx="1905000" cy="584775"/>
          </a:xfrm>
          <a:prstGeom prst="rect">
            <a:avLst/>
          </a:prstGeom>
          <a:noFill/>
        </p:spPr>
        <p:txBody>
          <a:bodyPr wrap="square" rtlCol="0">
            <a:spAutoFit/>
          </a:bodyPr>
          <a:lstStyle/>
          <a:p>
            <a:pPr algn="r"/>
            <a:r>
              <a:rPr lang="en-US" sz="1600" dirty="0" smtClean="0">
                <a:latin typeface="+mn-lt"/>
              </a:rPr>
              <a:t>experience (thoughts, feelings, actions)</a:t>
            </a:r>
            <a:endParaRPr lang="en-US" sz="1600" dirty="0">
              <a:latin typeface="+mn-lt"/>
            </a:endParaRPr>
          </a:p>
        </p:txBody>
      </p:sp>
      <p:sp>
        <p:nvSpPr>
          <p:cNvPr id="34" name="Rectangle 33"/>
          <p:cNvSpPr/>
          <p:nvPr/>
        </p:nvSpPr>
        <p:spPr>
          <a:xfrm>
            <a:off x="2286000" y="762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a step along the journey</a:t>
            </a:r>
            <a:endParaRPr lang="en-US" sz="1300" i="1" dirty="0">
              <a:solidFill>
                <a:schemeClr val="bg1">
                  <a:lumMod val="50000"/>
                </a:schemeClr>
              </a:solidFill>
            </a:endParaRPr>
          </a:p>
        </p:txBody>
      </p:sp>
      <p:sp>
        <p:nvSpPr>
          <p:cNvPr id="35" name="TextBox 34"/>
          <p:cNvSpPr txBox="1"/>
          <p:nvPr/>
        </p:nvSpPr>
        <p:spPr>
          <a:xfrm>
            <a:off x="228600" y="76200"/>
            <a:ext cx="1828800" cy="338554"/>
          </a:xfrm>
          <a:prstGeom prst="rect">
            <a:avLst/>
          </a:prstGeom>
          <a:noFill/>
        </p:spPr>
        <p:txBody>
          <a:bodyPr wrap="square" rtlCol="0">
            <a:spAutoFit/>
          </a:bodyPr>
          <a:lstStyle/>
          <a:p>
            <a:pPr algn="r"/>
            <a:r>
              <a:rPr lang="en-US" sz="1600" dirty="0" smtClean="0">
                <a:latin typeface="+mn-lt"/>
              </a:rPr>
              <a:t>key journey step</a:t>
            </a:r>
            <a:endParaRPr lang="en-US" sz="1600" dirty="0">
              <a:latin typeface="+mn-lt"/>
            </a:endParaRPr>
          </a:p>
        </p:txBody>
      </p:sp>
      <p:sp>
        <p:nvSpPr>
          <p:cNvPr id="37" name="Rectangle 36"/>
          <p:cNvSpPr/>
          <p:nvPr/>
        </p:nvSpPr>
        <p:spPr>
          <a:xfrm>
            <a:off x="2286000" y="53340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how to move them along to the next step (actions, emotions, touchpoints, other factors)</a:t>
            </a:r>
            <a:endParaRPr lang="en-US" sz="1300" i="1" dirty="0">
              <a:solidFill>
                <a:schemeClr val="bg1">
                  <a:lumMod val="50000"/>
                </a:schemeClr>
              </a:solidFill>
            </a:endParaRPr>
          </a:p>
        </p:txBody>
      </p:sp>
      <p:sp>
        <p:nvSpPr>
          <p:cNvPr id="42" name="TextBox 41"/>
          <p:cNvSpPr txBox="1"/>
          <p:nvPr/>
        </p:nvSpPr>
        <p:spPr>
          <a:xfrm>
            <a:off x="762000" y="5334000"/>
            <a:ext cx="1295400" cy="338554"/>
          </a:xfrm>
          <a:prstGeom prst="rect">
            <a:avLst/>
          </a:prstGeom>
          <a:noFill/>
        </p:spPr>
        <p:txBody>
          <a:bodyPr wrap="square" rtlCol="0">
            <a:spAutoFit/>
          </a:bodyPr>
          <a:lstStyle/>
          <a:p>
            <a:pPr algn="r"/>
            <a:r>
              <a:rPr lang="en-US" sz="1600" dirty="0" smtClean="0">
                <a:latin typeface="+mn-lt"/>
              </a:rPr>
              <a:t>levers</a:t>
            </a:r>
            <a:endParaRPr lang="en-US" sz="1600" dirty="0">
              <a:latin typeface="+mn-lt"/>
            </a:endParaRPr>
          </a:p>
        </p:txBody>
      </p:sp>
      <p:sp>
        <p:nvSpPr>
          <p:cNvPr id="43" name="TextBox 42"/>
          <p:cNvSpPr txBox="1"/>
          <p:nvPr/>
        </p:nvSpPr>
        <p:spPr>
          <a:xfrm>
            <a:off x="2286000" y="1536412"/>
            <a:ext cx="4953000" cy="292388"/>
          </a:xfrm>
          <a:prstGeom prst="rect">
            <a:avLst/>
          </a:prstGeom>
          <a:noFill/>
        </p:spPr>
        <p:txBody>
          <a:bodyPr wrap="square" rtlCol="0">
            <a:spAutoFit/>
          </a:bodyPr>
          <a:lstStyle/>
          <a:p>
            <a:r>
              <a:rPr lang="en-US" sz="1300" i="1" dirty="0" smtClean="0">
                <a:solidFill>
                  <a:schemeClr val="bg1">
                    <a:lumMod val="50000"/>
                  </a:schemeClr>
                </a:solidFill>
                <a:latin typeface="+mn-lt"/>
              </a:rPr>
              <a:t>positive</a:t>
            </a:r>
            <a:endParaRPr lang="en-US" sz="1300" i="1" dirty="0">
              <a:solidFill>
                <a:schemeClr val="bg1">
                  <a:lumMod val="50000"/>
                </a:schemeClr>
              </a:solidFill>
              <a:latin typeface="+mn-lt"/>
            </a:endParaRPr>
          </a:p>
        </p:txBody>
      </p:sp>
      <p:sp>
        <p:nvSpPr>
          <p:cNvPr id="44" name="TextBox 43"/>
          <p:cNvSpPr txBox="1"/>
          <p:nvPr/>
        </p:nvSpPr>
        <p:spPr>
          <a:xfrm>
            <a:off x="2286000" y="2667000"/>
            <a:ext cx="4953000" cy="292388"/>
          </a:xfrm>
          <a:prstGeom prst="rect">
            <a:avLst/>
          </a:prstGeom>
          <a:noFill/>
        </p:spPr>
        <p:txBody>
          <a:bodyPr wrap="square" rtlCol="0">
            <a:spAutoFit/>
          </a:bodyPr>
          <a:lstStyle/>
          <a:p>
            <a:r>
              <a:rPr lang="en-US" sz="1300" i="1" dirty="0" smtClean="0">
                <a:solidFill>
                  <a:schemeClr val="bg1">
                    <a:lumMod val="50000"/>
                  </a:schemeClr>
                </a:solidFill>
                <a:latin typeface="+mn-lt"/>
              </a:rPr>
              <a:t>neutral</a:t>
            </a:r>
            <a:endParaRPr lang="en-US" sz="1300" i="1" dirty="0">
              <a:solidFill>
                <a:schemeClr val="bg1">
                  <a:lumMod val="50000"/>
                </a:schemeClr>
              </a:solidFill>
              <a:latin typeface="+mn-lt"/>
            </a:endParaRPr>
          </a:p>
        </p:txBody>
      </p:sp>
      <p:sp>
        <p:nvSpPr>
          <p:cNvPr id="45" name="TextBox 44"/>
          <p:cNvSpPr txBox="1"/>
          <p:nvPr/>
        </p:nvSpPr>
        <p:spPr>
          <a:xfrm>
            <a:off x="2286000" y="3810000"/>
            <a:ext cx="4953000" cy="292388"/>
          </a:xfrm>
          <a:prstGeom prst="rect">
            <a:avLst/>
          </a:prstGeom>
          <a:noFill/>
        </p:spPr>
        <p:txBody>
          <a:bodyPr wrap="square" rtlCol="0">
            <a:spAutoFit/>
          </a:bodyPr>
          <a:lstStyle/>
          <a:p>
            <a:r>
              <a:rPr lang="en-US" sz="1300" i="1" dirty="0" smtClean="0">
                <a:solidFill>
                  <a:schemeClr val="bg1">
                    <a:lumMod val="50000"/>
                  </a:schemeClr>
                </a:solidFill>
                <a:latin typeface="+mn-lt"/>
              </a:rPr>
              <a:t>negative</a:t>
            </a:r>
            <a:endParaRPr lang="en-US" sz="1300" i="1" dirty="0">
              <a:solidFill>
                <a:schemeClr val="bg1">
                  <a:lumMod val="50000"/>
                </a:schemeClr>
              </a:solidFill>
              <a:latin typeface="+mn-lt"/>
            </a:endParaRPr>
          </a:p>
        </p:txBody>
      </p:sp>
      <p:sp>
        <p:nvSpPr>
          <p:cNvPr id="49" name="Heart 48"/>
          <p:cNvSpPr/>
          <p:nvPr/>
        </p:nvSpPr>
        <p:spPr>
          <a:xfrm>
            <a:off x="7696200" y="4343400"/>
            <a:ext cx="228600" cy="228600"/>
          </a:xfrm>
          <a:prstGeom prst="hear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8686800" y="4317999"/>
            <a:ext cx="76200" cy="254001"/>
            <a:chOff x="990600" y="3251199"/>
            <a:chExt cx="76200" cy="254001"/>
          </a:xfrm>
          <a:solidFill>
            <a:schemeClr val="bg1"/>
          </a:solidFill>
        </p:grpSpPr>
        <p:sp>
          <p:nvSpPr>
            <p:cNvPr id="52" name="Oval 51"/>
            <p:cNvSpPr/>
            <p:nvPr/>
          </p:nvSpPr>
          <p:spPr>
            <a:xfrm>
              <a:off x="990600" y="3251199"/>
              <a:ext cx="76200" cy="7620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90600" y="3352800"/>
              <a:ext cx="7620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Smiley Face 54"/>
          <p:cNvSpPr/>
          <p:nvPr/>
        </p:nvSpPr>
        <p:spPr>
          <a:xfrm>
            <a:off x="8001000" y="4343400"/>
            <a:ext cx="228600" cy="228600"/>
          </a:xfrm>
          <a:prstGeom prst="smileyFac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p:cNvSpPr/>
          <p:nvPr/>
        </p:nvSpPr>
        <p:spPr>
          <a:xfrm>
            <a:off x="8305800" y="4343400"/>
            <a:ext cx="228600" cy="228600"/>
          </a:xfrm>
          <a:prstGeom prst="smileyFace">
            <a:avLst>
              <a:gd name="adj" fmla="val -4653"/>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285999" y="1066800"/>
            <a:ext cx="6629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i="1" dirty="0" smtClean="0">
                <a:solidFill>
                  <a:schemeClr val="bg1">
                    <a:lumMod val="50000"/>
                  </a:schemeClr>
                </a:solidFill>
              </a:rPr>
              <a:t>content, objects, emotional cues</a:t>
            </a:r>
            <a:endParaRPr lang="en-US" sz="1300" i="1" dirty="0">
              <a:solidFill>
                <a:schemeClr val="bg1">
                  <a:lumMod val="50000"/>
                </a:schemeClr>
              </a:solidFill>
            </a:endParaRPr>
          </a:p>
        </p:txBody>
      </p:sp>
      <p:sp>
        <p:nvSpPr>
          <p:cNvPr id="31" name="TextBox 30"/>
          <p:cNvSpPr txBox="1"/>
          <p:nvPr/>
        </p:nvSpPr>
        <p:spPr>
          <a:xfrm>
            <a:off x="914400" y="1033046"/>
            <a:ext cx="1143000" cy="338554"/>
          </a:xfrm>
          <a:prstGeom prst="rect">
            <a:avLst/>
          </a:prstGeom>
          <a:noFill/>
        </p:spPr>
        <p:txBody>
          <a:bodyPr wrap="square" rtlCol="0">
            <a:spAutoFit/>
          </a:bodyPr>
          <a:lstStyle/>
          <a:p>
            <a:pPr algn="r"/>
            <a:r>
              <a:rPr lang="en-US" sz="1600" dirty="0" smtClean="0">
                <a:latin typeface="+mn-lt"/>
              </a:rPr>
              <a:t>artifacts</a:t>
            </a:r>
            <a:endParaRPr lang="en-US" sz="1600" dirty="0">
              <a:latin typeface="+mn-lt"/>
            </a:endParaRPr>
          </a:p>
        </p:txBody>
      </p:sp>
    </p:spTree>
    <p:extLst>
      <p:ext uri="{BB962C8B-B14F-4D97-AF65-F5344CB8AC3E}">
        <p14:creationId xmlns:p14="http://schemas.microsoft.com/office/powerpoint/2010/main" val="1711368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609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5000" y="1143000"/>
            <a:ext cx="1295400" cy="29718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05000" y="4800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905000" y="53340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a:solidFill>
                <a:schemeClr val="bg1">
                  <a:lumMod val="50000"/>
                </a:schemeClr>
              </a:solidFill>
            </a:endParaRPr>
          </a:p>
        </p:txBody>
      </p:sp>
      <p:sp>
        <p:nvSpPr>
          <p:cNvPr id="10" name="Rectangle 9"/>
          <p:cNvSpPr/>
          <p:nvPr/>
        </p:nvSpPr>
        <p:spPr>
          <a:xfrm>
            <a:off x="1905000" y="58674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 y="609600"/>
            <a:ext cx="1143000" cy="338554"/>
          </a:xfrm>
          <a:prstGeom prst="rect">
            <a:avLst/>
          </a:prstGeom>
          <a:noFill/>
        </p:spPr>
        <p:txBody>
          <a:bodyPr wrap="square" rtlCol="0">
            <a:spAutoFit/>
          </a:bodyPr>
          <a:lstStyle/>
          <a:p>
            <a:pPr algn="r"/>
            <a:r>
              <a:rPr lang="en-US" sz="1600" dirty="0" smtClean="0">
                <a:latin typeface="+mn-lt"/>
              </a:rPr>
              <a:t>touchpoint</a:t>
            </a:r>
            <a:endParaRPr lang="en-US" sz="1600" dirty="0">
              <a:latin typeface="+mn-lt"/>
            </a:endParaRPr>
          </a:p>
        </p:txBody>
      </p:sp>
      <p:sp>
        <p:nvSpPr>
          <p:cNvPr id="17" name="TextBox 16"/>
          <p:cNvSpPr txBox="1"/>
          <p:nvPr/>
        </p:nvSpPr>
        <p:spPr>
          <a:xfrm>
            <a:off x="609600" y="1132582"/>
            <a:ext cx="1143000" cy="1077218"/>
          </a:xfrm>
          <a:prstGeom prst="rect">
            <a:avLst/>
          </a:prstGeom>
          <a:noFill/>
        </p:spPr>
        <p:txBody>
          <a:bodyPr wrap="square" rtlCol="0">
            <a:spAutoFit/>
          </a:bodyPr>
          <a:lstStyle/>
          <a:p>
            <a:pPr algn="r"/>
            <a:r>
              <a:rPr lang="en-US" sz="1600" dirty="0" smtClean="0">
                <a:latin typeface="+mn-lt"/>
              </a:rPr>
              <a:t>experience (thoughts, feelings, actions)</a:t>
            </a:r>
            <a:endParaRPr lang="en-US" sz="1600" dirty="0">
              <a:latin typeface="+mn-lt"/>
            </a:endParaRPr>
          </a:p>
        </p:txBody>
      </p:sp>
      <p:cxnSp>
        <p:nvCxnSpPr>
          <p:cNvPr id="19" name="Straight Connector 18"/>
          <p:cNvCxnSpPr>
            <a:stCxn id="7" idx="1"/>
            <a:endCxn id="7" idx="3"/>
          </p:cNvCxnSpPr>
          <p:nvPr/>
        </p:nvCxnSpPr>
        <p:spPr>
          <a:xfrm rot="10800000" flipH="1">
            <a:off x="1905000" y="2628900"/>
            <a:ext cx="1295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905000" y="64008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81000" y="152400"/>
            <a:ext cx="2133600" cy="369332"/>
          </a:xfrm>
          <a:prstGeom prst="rect">
            <a:avLst/>
          </a:prstGeom>
          <a:noFill/>
        </p:spPr>
        <p:txBody>
          <a:bodyPr wrap="square" rtlCol="0">
            <a:spAutoFit/>
          </a:bodyPr>
          <a:lstStyle/>
          <a:p>
            <a:pPr algn="r"/>
            <a:r>
              <a:rPr lang="en-US" dirty="0" smtClean="0">
                <a:latin typeface="+mn-lt"/>
              </a:rPr>
              <a:t>key journey step</a:t>
            </a:r>
            <a:endParaRPr lang="en-US" dirty="0">
              <a:latin typeface="+mn-lt"/>
            </a:endParaRPr>
          </a:p>
        </p:txBody>
      </p:sp>
      <p:sp>
        <p:nvSpPr>
          <p:cNvPr id="28" name="Rectangle 27"/>
          <p:cNvSpPr/>
          <p:nvPr/>
        </p:nvSpPr>
        <p:spPr>
          <a:xfrm>
            <a:off x="1905000" y="76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609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52800" y="1143000"/>
            <a:ext cx="1295400" cy="29718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52800" y="4800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3352800" y="53340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a:solidFill>
                <a:schemeClr val="bg1">
                  <a:lumMod val="50000"/>
                </a:schemeClr>
              </a:solidFill>
            </a:endParaRPr>
          </a:p>
        </p:txBody>
      </p:sp>
      <p:sp>
        <p:nvSpPr>
          <p:cNvPr id="37" name="Rectangle 36"/>
          <p:cNvSpPr/>
          <p:nvPr/>
        </p:nvSpPr>
        <p:spPr>
          <a:xfrm>
            <a:off x="3352800" y="58674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4" idx="1"/>
            <a:endCxn id="34" idx="3"/>
          </p:cNvCxnSpPr>
          <p:nvPr/>
        </p:nvCxnSpPr>
        <p:spPr>
          <a:xfrm rot="10800000" flipH="1">
            <a:off x="3352800" y="2628900"/>
            <a:ext cx="1295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352800" y="64008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352800" y="76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00600" y="609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00600" y="1143000"/>
            <a:ext cx="1295400" cy="29718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800600" y="4800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00600" y="53340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a:solidFill>
                <a:schemeClr val="bg1">
                  <a:lumMod val="50000"/>
                </a:schemeClr>
              </a:solidFill>
            </a:endParaRPr>
          </a:p>
        </p:txBody>
      </p:sp>
      <p:sp>
        <p:nvSpPr>
          <p:cNvPr id="47" name="Rectangle 46"/>
          <p:cNvSpPr/>
          <p:nvPr/>
        </p:nvSpPr>
        <p:spPr>
          <a:xfrm>
            <a:off x="4800600" y="58674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a:stCxn id="44" idx="1"/>
            <a:endCxn id="44" idx="3"/>
          </p:cNvCxnSpPr>
          <p:nvPr/>
        </p:nvCxnSpPr>
        <p:spPr>
          <a:xfrm rot="10800000" flipH="1">
            <a:off x="4800600" y="2628900"/>
            <a:ext cx="1295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800600" y="64008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800600" y="76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48400" y="609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248400" y="1143000"/>
            <a:ext cx="1295400" cy="29718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248400" y="4800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48400" y="53340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a:solidFill>
                <a:schemeClr val="bg1">
                  <a:lumMod val="50000"/>
                </a:schemeClr>
              </a:solidFill>
            </a:endParaRPr>
          </a:p>
        </p:txBody>
      </p:sp>
      <p:sp>
        <p:nvSpPr>
          <p:cNvPr id="57" name="Rectangle 56"/>
          <p:cNvSpPr/>
          <p:nvPr/>
        </p:nvSpPr>
        <p:spPr>
          <a:xfrm>
            <a:off x="6248400" y="58674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4" idx="1"/>
            <a:endCxn id="54" idx="3"/>
          </p:cNvCxnSpPr>
          <p:nvPr/>
        </p:nvCxnSpPr>
        <p:spPr>
          <a:xfrm rot="10800000" flipH="1">
            <a:off x="6248400" y="2628900"/>
            <a:ext cx="1295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248400" y="64008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248400" y="76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52400" y="4277618"/>
            <a:ext cx="1905000" cy="338554"/>
          </a:xfrm>
          <a:prstGeom prst="rect">
            <a:avLst/>
          </a:prstGeom>
          <a:noFill/>
        </p:spPr>
        <p:txBody>
          <a:bodyPr wrap="square" rtlCol="0">
            <a:spAutoFit/>
          </a:bodyPr>
          <a:lstStyle/>
          <a:p>
            <a:pPr algn="r"/>
            <a:r>
              <a:rPr lang="en-US" sz="1600" dirty="0" smtClean="0">
                <a:latin typeface="+mn-lt"/>
              </a:rPr>
              <a:t>moment of truth</a:t>
            </a:r>
            <a:endParaRPr lang="en-US" sz="1600" dirty="0">
              <a:latin typeface="+mn-lt"/>
            </a:endParaRPr>
          </a:p>
        </p:txBody>
      </p:sp>
      <p:sp>
        <p:nvSpPr>
          <p:cNvPr id="63" name="TextBox 62"/>
          <p:cNvSpPr txBox="1"/>
          <p:nvPr/>
        </p:nvSpPr>
        <p:spPr>
          <a:xfrm>
            <a:off x="457200" y="5909846"/>
            <a:ext cx="1295400" cy="338554"/>
          </a:xfrm>
          <a:prstGeom prst="rect">
            <a:avLst/>
          </a:prstGeom>
          <a:noFill/>
        </p:spPr>
        <p:txBody>
          <a:bodyPr wrap="square" rtlCol="0">
            <a:spAutoFit/>
          </a:bodyPr>
          <a:lstStyle/>
          <a:p>
            <a:pPr algn="r"/>
            <a:r>
              <a:rPr lang="en-US" sz="1600" dirty="0" smtClean="0">
                <a:latin typeface="+mn-lt"/>
              </a:rPr>
              <a:t>metrics</a:t>
            </a:r>
            <a:endParaRPr lang="en-US" sz="1600" dirty="0">
              <a:latin typeface="+mn-lt"/>
            </a:endParaRPr>
          </a:p>
        </p:txBody>
      </p:sp>
      <p:sp>
        <p:nvSpPr>
          <p:cNvPr id="64" name="TextBox 63"/>
          <p:cNvSpPr txBox="1"/>
          <p:nvPr/>
        </p:nvSpPr>
        <p:spPr>
          <a:xfrm>
            <a:off x="-228600" y="6400800"/>
            <a:ext cx="1981200" cy="338554"/>
          </a:xfrm>
          <a:prstGeom prst="rect">
            <a:avLst/>
          </a:prstGeom>
          <a:noFill/>
        </p:spPr>
        <p:txBody>
          <a:bodyPr wrap="square" rtlCol="0">
            <a:spAutoFit/>
          </a:bodyPr>
          <a:lstStyle/>
          <a:p>
            <a:pPr algn="r"/>
            <a:r>
              <a:rPr lang="en-US" sz="1600" dirty="0" smtClean="0">
                <a:latin typeface="+mn-lt"/>
              </a:rPr>
              <a:t>emotions to evoke</a:t>
            </a:r>
            <a:endParaRPr lang="en-US" sz="1600" dirty="0">
              <a:latin typeface="+mn-lt"/>
            </a:endParaRPr>
          </a:p>
        </p:txBody>
      </p:sp>
      <p:sp>
        <p:nvSpPr>
          <p:cNvPr id="65" name="TextBox 64"/>
          <p:cNvSpPr txBox="1"/>
          <p:nvPr/>
        </p:nvSpPr>
        <p:spPr>
          <a:xfrm>
            <a:off x="457200" y="5410200"/>
            <a:ext cx="1295400" cy="338554"/>
          </a:xfrm>
          <a:prstGeom prst="rect">
            <a:avLst/>
          </a:prstGeom>
          <a:noFill/>
        </p:spPr>
        <p:txBody>
          <a:bodyPr wrap="square" rtlCol="0">
            <a:spAutoFit/>
          </a:bodyPr>
          <a:lstStyle/>
          <a:p>
            <a:pPr algn="r"/>
            <a:r>
              <a:rPr lang="en-US" sz="1600" dirty="0" smtClean="0">
                <a:latin typeface="+mn-lt"/>
              </a:rPr>
              <a:t>levers</a:t>
            </a:r>
            <a:endParaRPr lang="en-US" sz="1600" dirty="0">
              <a:latin typeface="+mn-lt"/>
            </a:endParaRPr>
          </a:p>
        </p:txBody>
      </p:sp>
      <p:sp>
        <p:nvSpPr>
          <p:cNvPr id="66" name="TextBox 65"/>
          <p:cNvSpPr txBox="1"/>
          <p:nvPr/>
        </p:nvSpPr>
        <p:spPr>
          <a:xfrm>
            <a:off x="-533400" y="4876800"/>
            <a:ext cx="2286000" cy="338554"/>
          </a:xfrm>
          <a:prstGeom prst="rect">
            <a:avLst/>
          </a:prstGeom>
          <a:noFill/>
        </p:spPr>
        <p:txBody>
          <a:bodyPr wrap="square" rtlCol="0">
            <a:spAutoFit/>
          </a:bodyPr>
          <a:lstStyle/>
          <a:p>
            <a:pPr algn="r"/>
            <a:r>
              <a:rPr lang="en-US" sz="1600" dirty="0" smtClean="0">
                <a:latin typeface="+mn-lt"/>
              </a:rPr>
              <a:t>opportunities</a:t>
            </a:r>
            <a:endParaRPr lang="en-US" sz="1600" dirty="0">
              <a:latin typeface="+mn-lt"/>
            </a:endParaRPr>
          </a:p>
        </p:txBody>
      </p:sp>
      <p:sp>
        <p:nvSpPr>
          <p:cNvPr id="67" name="Rectangle 66"/>
          <p:cNvSpPr/>
          <p:nvPr/>
        </p:nvSpPr>
        <p:spPr>
          <a:xfrm>
            <a:off x="1905000" y="4267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3352800" y="4267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4800600" y="4267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6248400" y="4267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7696200" y="609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7696200" y="1143000"/>
            <a:ext cx="1295400" cy="29718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696200" y="48006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7696200" y="53340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a:solidFill>
                <a:schemeClr val="bg1">
                  <a:lumMod val="50000"/>
                </a:schemeClr>
              </a:solidFill>
            </a:endParaRPr>
          </a:p>
        </p:txBody>
      </p:sp>
      <p:sp>
        <p:nvSpPr>
          <p:cNvPr id="80" name="Rectangle 79"/>
          <p:cNvSpPr/>
          <p:nvPr/>
        </p:nvSpPr>
        <p:spPr>
          <a:xfrm>
            <a:off x="7696200" y="58674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7" idx="1"/>
            <a:endCxn id="77" idx="3"/>
          </p:cNvCxnSpPr>
          <p:nvPr/>
        </p:nvCxnSpPr>
        <p:spPr>
          <a:xfrm rot="10800000" flipH="1">
            <a:off x="7696200" y="2628900"/>
            <a:ext cx="129540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696200" y="64008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696200" y="76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696200" y="4267200"/>
            <a:ext cx="1295400" cy="381000"/>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78737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 This is Service Design Thinking http</a:t>
            </a:r>
            <a:r>
              <a:rPr lang="en-US" dirty="0"/>
              <a:t>://bit.ly/hkW9Ib</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6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6116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766" y="6578600"/>
            <a:ext cx="9144000" cy="258763"/>
          </a:xfrm>
        </p:spPr>
        <p:txBody>
          <a:bodyPr/>
          <a:lstStyle/>
          <a:p>
            <a:endParaRPr lang="en-US"/>
          </a:p>
        </p:txBody>
      </p:sp>
      <p:sp>
        <p:nvSpPr>
          <p:cNvPr id="5" name="TextBox 4"/>
          <p:cNvSpPr txBox="1"/>
          <p:nvPr/>
        </p:nvSpPr>
        <p:spPr>
          <a:xfrm>
            <a:off x="-15766" y="2683835"/>
            <a:ext cx="9144000" cy="3293209"/>
          </a:xfrm>
          <a:prstGeom prst="rect">
            <a:avLst/>
          </a:prstGeom>
          <a:noFill/>
        </p:spPr>
        <p:txBody>
          <a:bodyPr wrap="square" rtlCol="0">
            <a:spAutoFit/>
          </a:bodyPr>
          <a:lstStyle/>
          <a:p>
            <a:pPr algn="r"/>
            <a:r>
              <a:rPr lang="en-US" sz="8000" dirty="0" smtClean="0">
                <a:latin typeface="+mn-lt"/>
              </a:rPr>
              <a:t>tell the story of the </a:t>
            </a:r>
          </a:p>
          <a:p>
            <a:pPr algn="r"/>
            <a:r>
              <a:rPr lang="en-US" sz="8000" dirty="0" smtClean="0">
                <a:latin typeface="+mn-lt"/>
              </a:rPr>
              <a:t>existing journey</a:t>
            </a:r>
          </a:p>
          <a:p>
            <a:pPr algn="r"/>
            <a:r>
              <a:rPr lang="en-US" sz="4800" dirty="0" smtClean="0">
                <a:latin typeface="+mn-lt"/>
              </a:rPr>
              <a:t>emotional highs, lows, </a:t>
            </a:r>
            <a:r>
              <a:rPr lang="en-US" sz="4800" dirty="0" smtClean="0">
                <a:latin typeface="+mn-lt"/>
              </a:rPr>
              <a:t>moments </a:t>
            </a:r>
            <a:r>
              <a:rPr lang="en-US" sz="4800" dirty="0" smtClean="0">
                <a:latin typeface="+mn-lt"/>
              </a:rPr>
              <a:t>of truth</a:t>
            </a:r>
            <a:endParaRPr lang="en-US" sz="4800" dirty="0">
              <a:latin typeface="+mn-lt"/>
            </a:endParaRPr>
          </a:p>
        </p:txBody>
      </p:sp>
    </p:spTree>
    <p:extLst>
      <p:ext uri="{BB962C8B-B14F-4D97-AF65-F5344CB8AC3E}">
        <p14:creationId xmlns:p14="http://schemas.microsoft.com/office/powerpoint/2010/main" val="2116068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0"/>
            <a:ext cx="9913938" cy="6989763"/>
          </a:xfrm>
          <a:prstGeom prst="rect">
            <a:avLst/>
          </a:prstGeom>
          <a:noFill/>
          <a:ln w="9525">
            <a:noFill/>
            <a:miter lim="800000"/>
            <a:headEnd/>
            <a:tailEnd/>
          </a:ln>
        </p:spPr>
      </p:pic>
      <p:sp>
        <p:nvSpPr>
          <p:cNvPr id="4" name="Text Placeholder 3"/>
          <p:cNvSpPr>
            <a:spLocks noGrp="1"/>
          </p:cNvSpPr>
          <p:nvPr>
            <p:ph type="body" sz="quarter" idx="13"/>
          </p:nvPr>
        </p:nvSpPr>
        <p:spPr/>
        <p:txBody>
          <a:bodyPr/>
          <a:lstStyle/>
          <a:p>
            <a:r>
              <a:rPr lang="en-US" dirty="0" smtClean="0">
                <a:latin typeface="Arial Narrow" pitchFamily="34" charset="0"/>
              </a:rPr>
              <a:t>design for service???? this is service design???</a:t>
            </a:r>
            <a:endParaRPr lang="en-US" dirty="0">
              <a:latin typeface="Arial Narrow" pitchFamily="34" charset="0"/>
            </a:endParaRPr>
          </a:p>
        </p:txBody>
      </p:sp>
      <p:sp>
        <p:nvSpPr>
          <p:cNvPr id="7" name="Rectangle 6"/>
          <p:cNvSpPr/>
          <p:nvPr/>
        </p:nvSpPr>
        <p:spPr>
          <a:xfrm>
            <a:off x="0" y="3716278"/>
            <a:ext cx="8724900" cy="1754326"/>
          </a:xfrm>
          <a:prstGeom prst="rect">
            <a:avLst/>
          </a:prstGeom>
          <a:solidFill>
            <a:schemeClr val="tx1"/>
          </a:solidFill>
        </p:spPr>
        <p:txBody>
          <a:bodyPr wrap="square">
            <a:spAutoFit/>
          </a:bodyPr>
          <a:lstStyle/>
          <a:p>
            <a:r>
              <a:rPr lang="en-US" sz="3600" dirty="0" smtClean="0">
                <a:solidFill>
                  <a:schemeClr val="bg1"/>
                </a:solidFill>
                <a:latin typeface="Arial Narrow" pitchFamily="34" charset="0"/>
              </a:rPr>
              <a:t>journey maps </a:t>
            </a:r>
            <a:r>
              <a:rPr lang="en-US" sz="3600" dirty="0">
                <a:solidFill>
                  <a:schemeClr val="bg1"/>
                </a:solidFill>
                <a:latin typeface="Arial Narrow" pitchFamily="34" charset="0"/>
              </a:rPr>
              <a:t>promote emotional contact with </a:t>
            </a:r>
            <a:r>
              <a:rPr lang="en-US" sz="3600" dirty="0" smtClean="0">
                <a:solidFill>
                  <a:schemeClr val="bg1"/>
                </a:solidFill>
                <a:latin typeface="Arial Narrow" pitchFamily="34" charset="0"/>
              </a:rPr>
              <a:t>insight, distilling research into a concise, visually compelling story of the customer’s experience</a:t>
            </a:r>
            <a:endParaRPr lang="en-US" sz="3600" dirty="0">
              <a:solidFill>
                <a:schemeClr val="bg1"/>
              </a:solidFill>
              <a:latin typeface="Arial Narrow" pitchFamily="34" charset="0"/>
            </a:endParaRPr>
          </a:p>
        </p:txBody>
      </p:sp>
    </p:spTree>
    <p:extLst>
      <p:ext uri="{BB962C8B-B14F-4D97-AF65-F5344CB8AC3E}">
        <p14:creationId xmlns:p14="http://schemas.microsoft.com/office/powerpoint/2010/main" val="28094633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83616" y="635179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5400" dirty="0">
              <a:latin typeface="HelveticaNeueLT Std UltLt Cn" pitchFamily="34" charset="0"/>
            </a:endParaRPr>
          </a:p>
        </p:txBody>
      </p:sp>
      <p:sp>
        <p:nvSpPr>
          <p:cNvPr id="7" name="Oval 6"/>
          <p:cNvSpPr/>
          <p:nvPr/>
        </p:nvSpPr>
        <p:spPr>
          <a:xfrm>
            <a:off x="-2286000" y="0"/>
            <a:ext cx="4572000" cy="4572000"/>
          </a:xfrm>
          <a:prstGeom prst="ellipse">
            <a:avLst/>
          </a:prstGeom>
          <a:solidFill>
            <a:srgbClr val="FF00FF"/>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8" name="Rectangle 7"/>
          <p:cNvSpPr/>
          <p:nvPr/>
        </p:nvSpPr>
        <p:spPr>
          <a:xfrm>
            <a:off x="-3783616" y="669469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5400" dirty="0">
              <a:latin typeface="HelveticaNeueLT Std Lt Cn" pitchFamily="34" charset="0"/>
            </a:endParaRPr>
          </a:p>
        </p:txBody>
      </p:sp>
      <p:sp>
        <p:nvSpPr>
          <p:cNvPr id="9" name="Rectangle 8"/>
          <p:cNvSpPr/>
          <p:nvPr/>
        </p:nvSpPr>
        <p:spPr>
          <a:xfrm>
            <a:off x="583432" y="1600200"/>
            <a:ext cx="893894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a:latin typeface="Arial Narrow" pitchFamily="34" charset="0"/>
              </a:rPr>
              <a:t>how can </a:t>
            </a:r>
            <a:r>
              <a:rPr lang="en-US" sz="8000" dirty="0" smtClean="0">
                <a:latin typeface="Arial Narrow" pitchFamily="34" charset="0"/>
              </a:rPr>
              <a:t>you reinvent </a:t>
            </a:r>
            <a:r>
              <a:rPr lang="en-US" sz="8000" dirty="0">
                <a:latin typeface="Arial Narrow" pitchFamily="34" charset="0"/>
              </a:rPr>
              <a:t>their experiences</a:t>
            </a:r>
            <a:r>
              <a:rPr lang="en-US" sz="8000" dirty="0" smtClean="0">
                <a:latin typeface="Arial Narrow" pitchFamily="34" charset="0"/>
              </a:rPr>
              <a:t>?</a:t>
            </a:r>
            <a:endParaRPr lang="en-US" sz="8000" dirty="0">
              <a:latin typeface="Arial Narrow" pitchFamily="34" charset="0"/>
            </a:endParaRPr>
          </a:p>
        </p:txBody>
      </p:sp>
    </p:spTree>
    <p:extLst>
      <p:ext uri="{BB962C8B-B14F-4D97-AF65-F5344CB8AC3E}">
        <p14:creationId xmlns:p14="http://schemas.microsoft.com/office/powerpoint/2010/main" val="2598029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5" name="TextBox 4"/>
          <p:cNvSpPr txBox="1"/>
          <p:nvPr/>
        </p:nvSpPr>
        <p:spPr>
          <a:xfrm>
            <a:off x="-1098468" y="2683835"/>
            <a:ext cx="10242468" cy="2554545"/>
          </a:xfrm>
          <a:prstGeom prst="rect">
            <a:avLst/>
          </a:prstGeom>
          <a:noFill/>
        </p:spPr>
        <p:txBody>
          <a:bodyPr wrap="square" rtlCol="0">
            <a:spAutoFit/>
          </a:bodyPr>
          <a:lstStyle/>
          <a:p>
            <a:pPr algn="r"/>
            <a:r>
              <a:rPr lang="en-US" sz="8000" dirty="0" smtClean="0">
                <a:latin typeface="+mn-lt"/>
              </a:rPr>
              <a:t>brand experiences as </a:t>
            </a:r>
            <a:r>
              <a:rPr lang="en-US" sz="8000" dirty="0" smtClean="0">
                <a:latin typeface="+mn-lt"/>
              </a:rPr>
              <a:t/>
            </a:r>
            <a:br>
              <a:rPr lang="en-US" sz="8000" dirty="0" smtClean="0">
                <a:latin typeface="+mn-lt"/>
              </a:rPr>
            </a:br>
            <a:r>
              <a:rPr lang="en-US" sz="8000" dirty="0" smtClean="0">
                <a:latin typeface="+mn-lt"/>
              </a:rPr>
              <a:t>story </a:t>
            </a:r>
            <a:r>
              <a:rPr lang="en-US" sz="8000" dirty="0" smtClean="0">
                <a:latin typeface="+mn-lt"/>
              </a:rPr>
              <a:t>platform</a:t>
            </a:r>
            <a:endParaRPr lang="en-US" sz="8000" dirty="0">
              <a:latin typeface="+mn-lt"/>
            </a:endParaRPr>
          </a:p>
        </p:txBody>
      </p:sp>
    </p:spTree>
    <p:extLst>
      <p:ext uri="{BB962C8B-B14F-4D97-AF65-F5344CB8AC3E}">
        <p14:creationId xmlns:p14="http://schemas.microsoft.com/office/powerpoint/2010/main" val="24593792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http://www.progressive.com/progressive-insurance/images/ProgressiveFieldImages2009/a-centerfield-IRV.jpg"/>
          <p:cNvPicPr>
            <a:picLocks noChangeAspect="1" noChangeArrowheads="1"/>
          </p:cNvPicPr>
          <p:nvPr/>
        </p:nvPicPr>
        <p:blipFill>
          <a:blip r:embed="rId3"/>
          <a:srcRect/>
          <a:stretch>
            <a:fillRect/>
          </a:stretch>
        </p:blipFill>
        <p:spPr bwMode="auto">
          <a:xfrm>
            <a:off x="4258140" y="270723"/>
            <a:ext cx="4554394" cy="3307132"/>
          </a:xfrm>
          <a:prstGeom prst="rect">
            <a:avLst/>
          </a:prstGeom>
          <a:noFill/>
        </p:spPr>
      </p:pic>
      <p:sp>
        <p:nvSpPr>
          <p:cNvPr id="5" name="Rectangle 4"/>
          <p:cNvSpPr/>
          <p:nvPr/>
        </p:nvSpPr>
        <p:spPr>
          <a:xfrm>
            <a:off x="201253" y="270723"/>
            <a:ext cx="3902396" cy="3231654"/>
          </a:xfrm>
          <a:prstGeom prst="rect">
            <a:avLst/>
          </a:prstGeom>
        </p:spPr>
        <p:txBody>
          <a:bodyPr wrap="square">
            <a:spAutoFit/>
          </a:bodyPr>
          <a:lstStyle/>
          <a:p>
            <a:r>
              <a:rPr lang="en-US" sz="3600" dirty="0" smtClean="0">
                <a:latin typeface="HelveticaNeueLT Std Cn" pitchFamily="34" charset="0"/>
              </a:rPr>
              <a:t>identified four </a:t>
            </a:r>
            <a:r>
              <a:rPr lang="en-US" sz="4400" dirty="0" smtClean="0">
                <a:latin typeface="HelveticaNeueLT Std Cn" pitchFamily="34" charset="0"/>
              </a:rPr>
              <a:t>experience environments </a:t>
            </a:r>
            <a:r>
              <a:rPr lang="en-US" sz="3600" dirty="0" smtClean="0">
                <a:latin typeface="HelveticaNeueLT Std Cn" pitchFamily="34" charset="0"/>
              </a:rPr>
              <a:t>to reinvent</a:t>
            </a:r>
            <a:br>
              <a:rPr lang="en-US" sz="3600" dirty="0" smtClean="0">
                <a:latin typeface="HelveticaNeueLT Std Cn" pitchFamily="34" charset="0"/>
              </a:rPr>
            </a:br>
            <a:endParaRPr lang="en-US" sz="3600" dirty="0" smtClean="0">
              <a:latin typeface="HelveticaNeueLT Std Cn" pitchFamily="34" charset="0"/>
            </a:endParaRPr>
          </a:p>
        </p:txBody>
      </p:sp>
      <p:grpSp>
        <p:nvGrpSpPr>
          <p:cNvPr id="9" name="Group 8"/>
          <p:cNvGrpSpPr/>
          <p:nvPr/>
        </p:nvGrpSpPr>
        <p:grpSpPr>
          <a:xfrm>
            <a:off x="4280298" y="3914078"/>
            <a:ext cx="4572000" cy="2029093"/>
            <a:chOff x="4280298" y="3914078"/>
            <a:chExt cx="4572000" cy="2029093"/>
          </a:xfrm>
        </p:grpSpPr>
        <p:sp>
          <p:nvSpPr>
            <p:cNvPr id="4" name="Rectangle 3"/>
            <p:cNvSpPr/>
            <p:nvPr/>
          </p:nvSpPr>
          <p:spPr>
            <a:xfrm>
              <a:off x="4280298" y="3914078"/>
              <a:ext cx="4572000" cy="461665"/>
            </a:xfrm>
            <a:prstGeom prst="rect">
              <a:avLst/>
            </a:prstGeom>
          </p:spPr>
          <p:txBody>
            <a:bodyPr wrap="square">
              <a:spAutoFit/>
            </a:bodyPr>
            <a:lstStyle/>
            <a:p>
              <a:pPr>
                <a:spcAft>
                  <a:spcPts val="1200"/>
                </a:spcAft>
              </a:pPr>
              <a:r>
                <a:rPr lang="en-US" sz="2400" dirty="0" smtClean="0">
                  <a:latin typeface="HelveticaNeueLT Std Cn" pitchFamily="34" charset="0"/>
                </a:rPr>
                <a:t>accident site experience</a:t>
              </a:r>
            </a:p>
          </p:txBody>
        </p:sp>
        <p:sp>
          <p:nvSpPr>
            <p:cNvPr id="6" name="Rectangle 5"/>
            <p:cNvSpPr/>
            <p:nvPr/>
          </p:nvSpPr>
          <p:spPr>
            <a:xfrm>
              <a:off x="4280298" y="4959030"/>
              <a:ext cx="4254947" cy="461665"/>
            </a:xfrm>
            <a:prstGeom prst="rect">
              <a:avLst/>
            </a:prstGeom>
          </p:spPr>
          <p:txBody>
            <a:bodyPr wrap="none">
              <a:spAutoFit/>
            </a:bodyPr>
            <a:lstStyle/>
            <a:p>
              <a:r>
                <a:rPr lang="en-US" sz="2400" dirty="0" smtClean="0">
                  <a:latin typeface="HelveticaNeueLT Std Cn" pitchFamily="34" charset="0"/>
                </a:rPr>
                <a:t>repair/claims settlement experience</a:t>
              </a:r>
              <a:endParaRPr lang="en-US" sz="2400" dirty="0">
                <a:latin typeface="HelveticaNeueLT Std Cn" pitchFamily="34" charset="0"/>
              </a:endParaRPr>
            </a:p>
          </p:txBody>
        </p:sp>
        <p:sp>
          <p:nvSpPr>
            <p:cNvPr id="7" name="Rectangle 6"/>
            <p:cNvSpPr/>
            <p:nvPr/>
          </p:nvSpPr>
          <p:spPr>
            <a:xfrm>
              <a:off x="4280298" y="5481506"/>
              <a:ext cx="4158511" cy="461665"/>
            </a:xfrm>
            <a:prstGeom prst="rect">
              <a:avLst/>
            </a:prstGeom>
          </p:spPr>
          <p:txBody>
            <a:bodyPr wrap="none">
              <a:spAutoFit/>
            </a:bodyPr>
            <a:lstStyle/>
            <a:p>
              <a:pPr>
                <a:spcAft>
                  <a:spcPts val="1200"/>
                </a:spcAft>
              </a:pPr>
              <a:r>
                <a:rPr lang="en-US" sz="2400" dirty="0" smtClean="0">
                  <a:latin typeface="HelveticaNeueLT Std Cn" pitchFamily="34" charset="0"/>
                </a:rPr>
                <a:t>share my driving habits experience</a:t>
              </a:r>
              <a:endParaRPr lang="en-US" sz="2400" dirty="0">
                <a:latin typeface="HelveticaNeueLT Std Cn" pitchFamily="34" charset="0"/>
              </a:endParaRPr>
            </a:p>
          </p:txBody>
        </p:sp>
        <p:sp>
          <p:nvSpPr>
            <p:cNvPr id="8" name="Rectangle 7"/>
            <p:cNvSpPr/>
            <p:nvPr/>
          </p:nvSpPr>
          <p:spPr>
            <a:xfrm>
              <a:off x="4280298" y="4436554"/>
              <a:ext cx="4216219" cy="461665"/>
            </a:xfrm>
            <a:prstGeom prst="rect">
              <a:avLst/>
            </a:prstGeom>
          </p:spPr>
          <p:txBody>
            <a:bodyPr wrap="none">
              <a:spAutoFit/>
            </a:bodyPr>
            <a:lstStyle/>
            <a:p>
              <a:pPr>
                <a:spcAft>
                  <a:spcPts val="1200"/>
                </a:spcAft>
              </a:pPr>
              <a:r>
                <a:rPr lang="en-US" sz="2400" dirty="0" smtClean="0">
                  <a:latin typeface="HelveticaNeueLT Std Cn" pitchFamily="34" charset="0"/>
                </a:rPr>
                <a:t>getting an on-line quote experience</a:t>
              </a:r>
            </a:p>
          </p:txBody>
        </p:sp>
      </p:grpSp>
      <p:sp>
        <p:nvSpPr>
          <p:cNvPr id="3" name="Text Placeholder 2"/>
          <p:cNvSpPr>
            <a:spLocks noGrp="1"/>
          </p:cNvSpPr>
          <p:nvPr>
            <p:ph type="body" sz="quarter" idx="13"/>
          </p:nvPr>
        </p:nvSpPr>
        <p:spPr/>
        <p:txBody>
          <a:bodyPr/>
          <a:lstStyle/>
          <a:p>
            <a:endParaRPr lang="en-US">
              <a:solidFill>
                <a:schemeClr val="tx1"/>
              </a:solidFill>
            </a:endParaRPr>
          </a:p>
        </p:txBody>
      </p:sp>
    </p:spTree>
    <p:extLst>
      <p:ext uri="{BB962C8B-B14F-4D97-AF65-F5344CB8AC3E}">
        <p14:creationId xmlns:p14="http://schemas.microsoft.com/office/powerpoint/2010/main" val="1392958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US">
              <a:latin typeface="+mn-lt"/>
            </a:endParaRPr>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claim</a:t>
            </a:r>
            <a:endParaRPr lang="en-US" sz="2800" dirty="0"/>
          </a:p>
        </p:txBody>
      </p:sp>
      <p:sp>
        <p:nvSpPr>
          <p:cNvPr id="10" name="TextBox 9"/>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high anxiety</a:t>
            </a:r>
            <a:endParaRPr lang="en-US" sz="2400" dirty="0">
              <a:latin typeface="+mn-lt"/>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 y="3562774"/>
            <a:ext cx="3306818" cy="172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7" name="Right Arrow 6"/>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accident</a:t>
            </a:r>
            <a:endParaRPr lang="en-US" sz="2800" dirty="0"/>
          </a:p>
        </p:txBody>
      </p:sp>
    </p:spTree>
    <p:extLst>
      <p:ext uri="{BB962C8B-B14F-4D97-AF65-F5344CB8AC3E}">
        <p14:creationId xmlns:p14="http://schemas.microsoft.com/office/powerpoint/2010/main" val="3533494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54946"/>
            <a:ext cx="9132115" cy="380305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p:txBody>
          <a:bodyPr/>
          <a:lstStyle/>
          <a:p>
            <a:endParaRPr lang="en-US" dirty="0">
              <a:latin typeface="+mn-lt"/>
            </a:endParaRPr>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accident</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claim</a:t>
            </a:r>
            <a:endParaRPr lang="en-US" sz="2800" dirty="0"/>
          </a:p>
        </p:txBody>
      </p:sp>
      <p:sp>
        <p:nvSpPr>
          <p:cNvPr id="10" name="TextBox 9"/>
          <p:cNvSpPr txBox="1"/>
          <p:nvPr/>
        </p:nvSpPr>
        <p:spPr>
          <a:xfrm>
            <a:off x="2125684" y="5809143"/>
            <a:ext cx="4405746" cy="461651"/>
          </a:xfrm>
          <a:prstGeom prst="rect">
            <a:avLst/>
          </a:prstGeom>
          <a:noFill/>
        </p:spPr>
        <p:txBody>
          <a:bodyPr wrap="square" lIns="91427" tIns="45713" rIns="91427" bIns="45713" rtlCol="0">
            <a:spAutoFit/>
          </a:bodyPr>
          <a:lstStyle/>
          <a:p>
            <a:pPr algn="ctr"/>
            <a:r>
              <a:rPr lang="en-US" sz="2400" dirty="0" smtClean="0">
                <a:latin typeface="+mn-lt"/>
              </a:rPr>
              <a:t>taken care of, reassured</a:t>
            </a:r>
            <a:endParaRPr lang="en-US" sz="2400" dirty="0">
              <a:latin typeface="+mn-lt"/>
            </a:endParaRPr>
          </a:p>
        </p:txBody>
      </p:sp>
      <p:sp>
        <p:nvSpPr>
          <p:cNvPr id="11" name="TextBox 10"/>
          <p:cNvSpPr txBox="1"/>
          <p:nvPr/>
        </p:nvSpPr>
        <p:spPr>
          <a:xfrm>
            <a:off x="2125684" y="1136898"/>
            <a:ext cx="4405745" cy="830983"/>
          </a:xfrm>
          <a:prstGeom prst="rect">
            <a:avLst/>
          </a:prstGeom>
          <a:noFill/>
        </p:spPr>
        <p:txBody>
          <a:bodyPr wrap="square" lIns="91427" tIns="45713" rIns="91427" bIns="45713" rtlCol="0">
            <a:spAutoFit/>
          </a:bodyPr>
          <a:lstStyle/>
          <a:p>
            <a:pPr algn="ctr"/>
            <a:r>
              <a:rPr lang="en-US" sz="2400" dirty="0" smtClean="0">
                <a:latin typeface="+mn-lt"/>
              </a:rPr>
              <a:t>reduce fraud (disputed </a:t>
            </a:r>
            <a:r>
              <a:rPr lang="en-US" sz="2400" dirty="0">
                <a:latin typeface="+mn-lt"/>
              </a:rPr>
              <a:t>claims, </a:t>
            </a:r>
            <a:r>
              <a:rPr lang="en-US" sz="2400" dirty="0" smtClean="0">
                <a:latin typeface="+mn-lt"/>
              </a:rPr>
              <a:t>high legal fees), shorter cycle time</a:t>
            </a:r>
            <a:endParaRPr lang="en-US" sz="2400" dirty="0">
              <a:latin typeface="+mn-lt"/>
            </a:endParaRP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600" y="1983647"/>
            <a:ext cx="508696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91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endParaRPr lang="en-US"/>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buy</a:t>
            </a:r>
            <a:endParaRPr lang="en-US" sz="2800" dirty="0"/>
          </a:p>
        </p:txBody>
      </p:sp>
      <p:sp>
        <p:nvSpPr>
          <p:cNvPr id="10" name="TextBox 9"/>
          <p:cNvSpPr txBox="1"/>
          <p:nvPr/>
        </p:nvSpPr>
        <p:spPr>
          <a:xfrm>
            <a:off x="2125684" y="5809143"/>
            <a:ext cx="4405746" cy="461651"/>
          </a:xfrm>
          <a:prstGeom prst="rect">
            <a:avLst/>
          </a:prstGeom>
          <a:noFill/>
        </p:spPr>
        <p:txBody>
          <a:bodyPr wrap="square" lIns="91427" tIns="45713" rIns="91427" bIns="45713" rtlCol="0">
            <a:spAutoFit/>
          </a:bodyPr>
          <a:lstStyle/>
          <a:p>
            <a:pPr algn="ctr"/>
            <a:r>
              <a:rPr lang="en-US" sz="2400" dirty="0" smtClean="0">
                <a:latin typeface="+mn-lt"/>
              </a:rPr>
              <a:t>Am I getting a good deal? Worry.</a:t>
            </a:r>
            <a:endParaRPr lang="en-US" sz="2400" dirty="0">
              <a:latin typeface="+mn-lt"/>
            </a:endParaRPr>
          </a:p>
        </p:txBody>
      </p:sp>
      <p:sp>
        <p:nvSpPr>
          <p:cNvPr id="13" name="TextBox 12"/>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Tree>
    <p:extLst>
      <p:ext uri="{BB962C8B-B14F-4D97-AF65-F5344CB8AC3E}">
        <p14:creationId xmlns:p14="http://schemas.microsoft.com/office/powerpoint/2010/main" val="3680599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3054946"/>
            <a:ext cx="9132115" cy="380305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p:txBody>
          <a:bodyPr/>
          <a:lstStyle/>
          <a:p>
            <a:endParaRPr lang="en-US"/>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buy</a:t>
            </a:r>
            <a:endParaRPr lang="en-US" sz="2800" dirty="0"/>
          </a:p>
        </p:txBody>
      </p:sp>
      <p:sp>
        <p:nvSpPr>
          <p:cNvPr id="10" name="TextBox 9"/>
          <p:cNvSpPr txBox="1"/>
          <p:nvPr/>
        </p:nvSpPr>
        <p:spPr>
          <a:xfrm>
            <a:off x="2125684" y="5809143"/>
            <a:ext cx="4405746" cy="461651"/>
          </a:xfrm>
          <a:prstGeom prst="rect">
            <a:avLst/>
          </a:prstGeom>
          <a:noFill/>
        </p:spPr>
        <p:txBody>
          <a:bodyPr wrap="square" lIns="91427" tIns="45713" rIns="91427" bIns="45713" rtlCol="0">
            <a:spAutoFit/>
          </a:bodyPr>
          <a:lstStyle/>
          <a:p>
            <a:pPr algn="ctr"/>
            <a:r>
              <a:rPr lang="en-US" sz="2400" dirty="0" smtClean="0">
                <a:latin typeface="+mn-lt"/>
              </a:rPr>
              <a:t>trust, delight, action</a:t>
            </a:r>
            <a:endParaRPr lang="en-US" sz="2400" dirty="0">
              <a:latin typeface="+mn-lt"/>
            </a:endParaRPr>
          </a:p>
        </p:txBody>
      </p:sp>
      <p:sp>
        <p:nvSpPr>
          <p:cNvPr id="11" name="TextBox 10"/>
          <p:cNvSpPr txBox="1"/>
          <p:nvPr/>
        </p:nvSpPr>
        <p:spPr>
          <a:xfrm>
            <a:off x="305475" y="812943"/>
            <a:ext cx="8363503" cy="461651"/>
          </a:xfrm>
          <a:prstGeom prst="rect">
            <a:avLst/>
          </a:prstGeom>
          <a:noFill/>
        </p:spPr>
        <p:txBody>
          <a:bodyPr wrap="square" lIns="91427" tIns="45713" rIns="91427" bIns="45713" rtlCol="0">
            <a:spAutoFit/>
          </a:bodyPr>
          <a:lstStyle/>
          <a:p>
            <a:pPr algn="ctr"/>
            <a:r>
              <a:rPr lang="en-US" sz="2400" dirty="0">
                <a:latin typeface="+mn-lt"/>
              </a:rPr>
              <a:t>frees Progressive from </a:t>
            </a:r>
            <a:r>
              <a:rPr lang="en-US" sz="2400" dirty="0" smtClean="0">
                <a:latin typeface="+mn-lt"/>
              </a:rPr>
              <a:t>money-losing proposition, burdens competitor</a:t>
            </a:r>
            <a:endParaRPr lang="en-US" sz="2400" dirty="0">
              <a:latin typeface="+mn-lt"/>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302" y="1440180"/>
            <a:ext cx="501967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9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8452" y="499235"/>
            <a:ext cx="8847417" cy="3662541"/>
          </a:xfrm>
          <a:prstGeom prst="rect">
            <a:avLst/>
          </a:prstGeom>
        </p:spPr>
        <p:txBody>
          <a:bodyPr wrap="square">
            <a:spAutoFit/>
          </a:bodyPr>
          <a:lstStyle/>
          <a:p>
            <a:pPr algn="r"/>
            <a:r>
              <a:rPr lang="en-US" sz="2800" dirty="0" smtClean="0">
                <a:solidFill>
                  <a:srgbClr val="C00000"/>
                </a:solidFill>
                <a:latin typeface="+mn-lt"/>
              </a:rPr>
              <a:t>focus on the lifetime experience…</a:t>
            </a:r>
            <a:endParaRPr lang="en-US" sz="2800" dirty="0" smtClean="0">
              <a:latin typeface="+mn-lt"/>
            </a:endParaRPr>
          </a:p>
          <a:p>
            <a:pPr algn="r"/>
            <a:r>
              <a:rPr lang="en-US" sz="2800" dirty="0" smtClean="0">
                <a:latin typeface="+mn-lt"/>
              </a:rPr>
              <a:t> </a:t>
            </a:r>
          </a:p>
          <a:p>
            <a:pPr algn="r"/>
            <a:r>
              <a:rPr lang="en-US" sz="2800" dirty="0" smtClean="0">
                <a:latin typeface="+mn-lt"/>
              </a:rPr>
              <a:t>use the cars for the first time</a:t>
            </a:r>
          </a:p>
          <a:p>
            <a:pPr algn="r"/>
            <a:r>
              <a:rPr lang="en-US" sz="2800" dirty="0" smtClean="0">
                <a:solidFill>
                  <a:srgbClr val="C00000"/>
                </a:solidFill>
                <a:latin typeface="+mn-lt"/>
              </a:rPr>
              <a:t>review their online billing </a:t>
            </a:r>
            <a:r>
              <a:rPr lang="en-US" sz="2800" dirty="0" smtClean="0">
                <a:latin typeface="+mn-lt"/>
              </a:rPr>
              <a:t>for the first time</a:t>
            </a:r>
          </a:p>
          <a:p>
            <a:pPr algn="r"/>
            <a:r>
              <a:rPr lang="en-US" sz="2800" dirty="0" smtClean="0">
                <a:solidFill>
                  <a:srgbClr val="C00000"/>
                </a:solidFill>
                <a:latin typeface="+mn-lt"/>
              </a:rPr>
              <a:t>problem on the side of the road</a:t>
            </a:r>
            <a:endParaRPr lang="en-US" sz="2800" dirty="0">
              <a:latin typeface="+mn-lt"/>
            </a:endParaRPr>
          </a:p>
          <a:p>
            <a:pPr algn="r"/>
            <a:r>
              <a:rPr lang="en-US" sz="2800" dirty="0" smtClean="0">
                <a:solidFill>
                  <a:srgbClr val="C00000"/>
                </a:solidFill>
                <a:latin typeface="+mn-lt"/>
              </a:rPr>
              <a:t>refuel</a:t>
            </a:r>
            <a:r>
              <a:rPr lang="en-US" sz="2800" dirty="0" smtClean="0">
                <a:latin typeface="+mn-lt"/>
              </a:rPr>
              <a:t> the car </a:t>
            </a:r>
          </a:p>
          <a:p>
            <a:pPr algn="r"/>
            <a:r>
              <a:rPr lang="en-US" sz="2800" dirty="0" smtClean="0">
                <a:latin typeface="+mn-lt"/>
              </a:rPr>
              <a:t>get into an </a:t>
            </a:r>
            <a:r>
              <a:rPr lang="en-US" sz="2800" dirty="0" smtClean="0">
                <a:solidFill>
                  <a:srgbClr val="C00000"/>
                </a:solidFill>
                <a:latin typeface="+mn-lt"/>
              </a:rPr>
              <a:t>accident</a:t>
            </a:r>
          </a:p>
          <a:p>
            <a:pPr algn="r"/>
            <a:endParaRPr lang="en-US" dirty="0" smtClean="0">
              <a:latin typeface="+mn-lt"/>
            </a:endParaRPr>
          </a:p>
          <a:p>
            <a:pPr algn="r"/>
            <a:r>
              <a:rPr lang="en-US" dirty="0" smtClean="0">
                <a:latin typeface="+mn-lt"/>
              </a:rPr>
              <a:t>Scott Griffith, CEO </a:t>
            </a:r>
            <a:r>
              <a:rPr lang="en-US" dirty="0" err="1" smtClean="0">
                <a:latin typeface="+mn-lt"/>
              </a:rPr>
              <a:t>Zipcar</a:t>
            </a:r>
            <a:endParaRPr lang="en-US" dirty="0">
              <a:latin typeface="+mn-lt"/>
            </a:endParaRPr>
          </a:p>
        </p:txBody>
      </p:sp>
      <p:sp>
        <p:nvSpPr>
          <p:cNvPr id="2" name="Text Placeholder 1"/>
          <p:cNvSpPr>
            <a:spLocks noGrp="1"/>
          </p:cNvSpPr>
          <p:nvPr>
            <p:ph type="body" sz="quarter" idx="13"/>
          </p:nvPr>
        </p:nvSpPr>
        <p:spPr/>
        <p:txBody>
          <a:bodyPr/>
          <a:lstStyle/>
          <a:p>
            <a:endParaRPr lang="en-US"/>
          </a:p>
        </p:txBody>
      </p:sp>
      <p:pic>
        <p:nvPicPr>
          <p:cNvPr id="4" name="Picture 2" descr="http://www.virginia.edu/parking/images/tdmImages/Zipcar_4steps.gif"/>
          <p:cNvPicPr>
            <a:picLocks noChangeAspect="1" noChangeArrowheads="1"/>
          </p:cNvPicPr>
          <p:nvPr/>
        </p:nvPicPr>
        <p:blipFill>
          <a:blip r:embed="rId3"/>
          <a:srcRect/>
          <a:stretch>
            <a:fillRect/>
          </a:stretch>
        </p:blipFill>
        <p:spPr bwMode="auto">
          <a:xfrm>
            <a:off x="183999" y="4196150"/>
            <a:ext cx="8718462" cy="2128450"/>
          </a:xfrm>
          <a:prstGeom prst="rect">
            <a:avLst/>
          </a:prstGeom>
          <a:noFill/>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54" y="498750"/>
            <a:ext cx="2606171" cy="143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74024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p>
        </p:txBody>
      </p:sp>
      <p:sp>
        <p:nvSpPr>
          <p:cNvPr id="11" name="Right Arrow 10"/>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12" name="Right Arrow 11"/>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sign up</a:t>
            </a:r>
            <a:endParaRPr lang="en-US" sz="2800" dirty="0"/>
          </a:p>
        </p:txBody>
      </p:sp>
      <p:sp>
        <p:nvSpPr>
          <p:cNvPr id="14" name="TextBox 13"/>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13" name="TextBox 12"/>
          <p:cNvSpPr txBox="1"/>
          <p:nvPr/>
        </p:nvSpPr>
        <p:spPr>
          <a:xfrm>
            <a:off x="1805051" y="5809143"/>
            <a:ext cx="5510151" cy="830983"/>
          </a:xfrm>
          <a:prstGeom prst="rect">
            <a:avLst/>
          </a:prstGeom>
          <a:noFill/>
        </p:spPr>
        <p:txBody>
          <a:bodyPr wrap="square" lIns="91427" tIns="45713" rIns="91427" bIns="45713" rtlCol="0">
            <a:spAutoFit/>
          </a:bodyPr>
          <a:lstStyle/>
          <a:p>
            <a:pPr algn="ctr"/>
            <a:r>
              <a:rPr lang="en-US" sz="2400" dirty="0" smtClean="0">
                <a:latin typeface="+mn-lt"/>
              </a:rPr>
              <a:t>but isn’t it cheaper to own my own car?</a:t>
            </a:r>
          </a:p>
          <a:p>
            <a:pPr algn="ctr"/>
            <a:r>
              <a:rPr lang="en-US" sz="2400" dirty="0" smtClean="0">
                <a:latin typeface="+mn-lt"/>
              </a:rPr>
              <a:t>anxiety, uncertainty </a:t>
            </a:r>
            <a:endParaRPr lang="en-US" sz="2400" dirty="0">
              <a:latin typeface="+mn-lt"/>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54" y="498750"/>
            <a:ext cx="2606171" cy="143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0321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3"/>
          <a:srcRect/>
          <a:stretch>
            <a:fillRect/>
          </a:stretch>
        </p:blipFill>
        <p:spPr bwMode="auto">
          <a:xfrm>
            <a:off x="1852349" y="2049368"/>
            <a:ext cx="5273667" cy="3094187"/>
          </a:xfrm>
          <a:prstGeom prst="rect">
            <a:avLst/>
          </a:prstGeom>
          <a:noFill/>
          <a:ln w="9525">
            <a:noFill/>
            <a:miter lim="800000"/>
            <a:headEnd/>
            <a:tailEnd/>
          </a:ln>
        </p:spPr>
      </p:pic>
      <p:sp>
        <p:nvSpPr>
          <p:cNvPr id="8" name="Text Placeholder 7"/>
          <p:cNvSpPr>
            <a:spLocks noGrp="1"/>
          </p:cNvSpPr>
          <p:nvPr>
            <p:ph type="body" sz="quarter" idx="13"/>
          </p:nvPr>
        </p:nvSpPr>
        <p:spPr/>
        <p:txBody>
          <a:bodyPr/>
          <a:lstStyle/>
          <a:p>
            <a:endParaRPr lang="en-US"/>
          </a:p>
        </p:txBody>
      </p:sp>
      <p:sp>
        <p:nvSpPr>
          <p:cNvPr id="11" name="Right Arrow 10"/>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research</a:t>
            </a:r>
            <a:endParaRPr lang="en-US" sz="2800" dirty="0"/>
          </a:p>
        </p:txBody>
      </p:sp>
      <p:sp>
        <p:nvSpPr>
          <p:cNvPr id="12" name="Right Arrow 11"/>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sign up</a:t>
            </a:r>
            <a:endParaRPr lang="en-US" sz="2800" dirty="0"/>
          </a:p>
        </p:txBody>
      </p:sp>
      <p:sp>
        <p:nvSpPr>
          <p:cNvPr id="13" name="TextBox 12"/>
          <p:cNvSpPr txBox="1"/>
          <p:nvPr/>
        </p:nvSpPr>
        <p:spPr>
          <a:xfrm>
            <a:off x="1805051" y="5809143"/>
            <a:ext cx="5510151" cy="830983"/>
          </a:xfrm>
          <a:prstGeom prst="rect">
            <a:avLst/>
          </a:prstGeom>
          <a:noFill/>
        </p:spPr>
        <p:txBody>
          <a:bodyPr wrap="square" lIns="91427" tIns="45713" rIns="91427" bIns="45713" rtlCol="0">
            <a:spAutoFit/>
          </a:bodyPr>
          <a:lstStyle/>
          <a:p>
            <a:pPr algn="ctr"/>
            <a:r>
              <a:rPr lang="en-US" sz="2400" dirty="0" smtClean="0">
                <a:latin typeface="+mn-lt"/>
              </a:rPr>
              <a:t>worry alleviated, questions answered, reassured</a:t>
            </a:r>
            <a:endParaRPr lang="en-US" sz="2400" dirty="0">
              <a:latin typeface="+mn-lt"/>
            </a:endParaRPr>
          </a:p>
        </p:txBody>
      </p:sp>
    </p:spTree>
    <p:extLst>
      <p:ext uri="{BB962C8B-B14F-4D97-AF65-F5344CB8AC3E}">
        <p14:creationId xmlns:p14="http://schemas.microsoft.com/office/powerpoint/2010/main" val="3145482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2286000" y="0"/>
            <a:ext cx="4572000" cy="4572000"/>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Narrow" pitchFamily="34" charset="0"/>
            </a:endParaRP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7" name="Rectangle 6"/>
          <p:cNvSpPr/>
          <p:nvPr/>
        </p:nvSpPr>
        <p:spPr>
          <a:xfrm>
            <a:off x="583432" y="1600200"/>
            <a:ext cx="834220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8000" dirty="0" smtClean="0">
                <a:latin typeface="Arial Narrow" pitchFamily="34" charset="0"/>
              </a:rPr>
              <a:t>experience as story</a:t>
            </a:r>
            <a:endParaRPr lang="en-US" sz="8000" dirty="0">
              <a:latin typeface="Arial Narrow" pitchFamily="34" charset="0"/>
            </a:endParaRPr>
          </a:p>
        </p:txBody>
      </p:sp>
    </p:spTree>
    <p:extLst>
      <p:ext uri="{BB962C8B-B14F-4D97-AF65-F5344CB8AC3E}">
        <p14:creationId xmlns:p14="http://schemas.microsoft.com/office/powerpoint/2010/main" val="7371990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4" name="TextBox 3"/>
          <p:cNvSpPr txBox="1"/>
          <p:nvPr/>
        </p:nvSpPr>
        <p:spPr>
          <a:xfrm>
            <a:off x="356260" y="2790701"/>
            <a:ext cx="1508166" cy="369332"/>
          </a:xfrm>
          <a:prstGeom prst="rect">
            <a:avLst/>
          </a:prstGeom>
          <a:noFill/>
        </p:spPr>
        <p:txBody>
          <a:bodyPr wrap="square" rtlCol="0">
            <a:spAutoFit/>
          </a:bodyPr>
          <a:lstStyle/>
          <a:p>
            <a:r>
              <a:rPr lang="en-US" dirty="0" smtClean="0">
                <a:latin typeface="+mn-lt"/>
              </a:rPr>
              <a:t>parking tickets</a:t>
            </a:r>
            <a:endParaRPr lang="en-US" dirty="0">
              <a:latin typeface="+mn-lt"/>
            </a:endParaRPr>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parking ticket</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pay</a:t>
            </a:r>
            <a:endParaRPr lang="en-US" sz="2800" dirty="0"/>
          </a:p>
        </p:txBody>
      </p:sp>
      <p:sp>
        <p:nvSpPr>
          <p:cNvPr id="10" name="TextBox 9"/>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11" name="TextBox 10"/>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forgetful, unaware</a:t>
            </a:r>
            <a:endParaRPr lang="en-US" sz="2400" dirty="0">
              <a:latin typeface="+mn-lt"/>
            </a:endParaRPr>
          </a:p>
        </p:txBody>
      </p:sp>
      <p:sp>
        <p:nvSpPr>
          <p:cNvPr id="7" name="Rectangle 6"/>
          <p:cNvSpPr/>
          <p:nvPr/>
        </p:nvSpPr>
        <p:spPr>
          <a:xfrm>
            <a:off x="2953608" y="3244334"/>
            <a:ext cx="184731" cy="369332"/>
          </a:xfrm>
          <a:prstGeom prst="rect">
            <a:avLst/>
          </a:prstGeom>
        </p:spPr>
        <p:txBody>
          <a:bodyPr wrap="none">
            <a:spAutoFit/>
          </a:bodyPr>
          <a:lstStyle/>
          <a:p>
            <a:endParaRPr lang="en-US" dirty="0">
              <a:latin typeface="+mn-lt"/>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54" y="498750"/>
            <a:ext cx="2606171" cy="143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853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pic>
        <p:nvPicPr>
          <p:cNvPr id="3" name="Picture 2"/>
          <p:cNvPicPr>
            <a:picLocks noChangeAspect="1" noChangeArrowheads="1"/>
          </p:cNvPicPr>
          <p:nvPr/>
        </p:nvPicPr>
        <p:blipFill>
          <a:blip r:embed="rId3"/>
          <a:srcRect/>
          <a:stretch>
            <a:fillRect/>
          </a:stretch>
        </p:blipFill>
        <p:spPr bwMode="auto">
          <a:xfrm>
            <a:off x="2211595" y="1546391"/>
            <a:ext cx="4697061" cy="3781281"/>
          </a:xfrm>
          <a:prstGeom prst="rect">
            <a:avLst/>
          </a:prstGeom>
          <a:noFill/>
          <a:ln w="9525">
            <a:noFill/>
            <a:miter lim="800000"/>
            <a:headEnd/>
            <a:tailEnd/>
          </a:ln>
        </p:spPr>
      </p:pic>
      <p:sp>
        <p:nvSpPr>
          <p:cNvPr id="4" name="TextBox 3"/>
          <p:cNvSpPr txBox="1"/>
          <p:nvPr/>
        </p:nvSpPr>
        <p:spPr>
          <a:xfrm>
            <a:off x="356260" y="2790701"/>
            <a:ext cx="1508166" cy="369332"/>
          </a:xfrm>
          <a:prstGeom prst="rect">
            <a:avLst/>
          </a:prstGeom>
          <a:noFill/>
        </p:spPr>
        <p:txBody>
          <a:bodyPr wrap="square" rtlCol="0">
            <a:spAutoFit/>
          </a:bodyPr>
          <a:lstStyle/>
          <a:p>
            <a:r>
              <a:rPr lang="en-US" dirty="0" smtClean="0">
                <a:latin typeface="+mn-lt"/>
              </a:rPr>
              <a:t>parking tickets</a:t>
            </a:r>
            <a:endParaRPr lang="en-US" dirty="0">
              <a:latin typeface="+mn-lt"/>
            </a:endParaRPr>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parking ticket</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pay</a:t>
            </a:r>
            <a:endParaRPr lang="en-US" sz="2800" dirty="0"/>
          </a:p>
        </p:txBody>
      </p:sp>
      <p:sp>
        <p:nvSpPr>
          <p:cNvPr id="11" name="TextBox 10"/>
          <p:cNvSpPr txBox="1"/>
          <p:nvPr/>
        </p:nvSpPr>
        <p:spPr>
          <a:xfrm>
            <a:off x="1805051" y="5809143"/>
            <a:ext cx="5510151" cy="830983"/>
          </a:xfrm>
          <a:prstGeom prst="rect">
            <a:avLst/>
          </a:prstGeom>
          <a:noFill/>
        </p:spPr>
        <p:txBody>
          <a:bodyPr wrap="square" lIns="91427" tIns="45713" rIns="91427" bIns="45713" rtlCol="0">
            <a:spAutoFit/>
          </a:bodyPr>
          <a:lstStyle/>
          <a:p>
            <a:pPr algn="ctr"/>
            <a:r>
              <a:rPr lang="en-US" sz="2400" dirty="0" smtClean="0">
                <a:latin typeface="+mn-lt"/>
              </a:rPr>
              <a:t>co-pilot (improved in-vehicle experience), reminded, aware, educational marketing, fun</a:t>
            </a:r>
            <a:endParaRPr lang="en-US" sz="2400" dirty="0">
              <a:latin typeface="+mn-lt"/>
            </a:endParaRPr>
          </a:p>
        </p:txBody>
      </p:sp>
    </p:spTree>
    <p:extLst>
      <p:ext uri="{BB962C8B-B14F-4D97-AF65-F5344CB8AC3E}">
        <p14:creationId xmlns:p14="http://schemas.microsoft.com/office/powerpoint/2010/main" val="37768386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7476" y="-27092"/>
            <a:ext cx="2556677" cy="623312"/>
          </a:xfrm>
          <a:prstGeom prst="rect">
            <a:avLst/>
          </a:prstGeom>
          <a:noFill/>
        </p:spPr>
        <p:txBody>
          <a:bodyPr wrap="square" lIns="68644" tIns="34322" rIns="68644" bIns="34322" rtlCol="0">
            <a:spAutoFit/>
          </a:bodyPr>
          <a:lstStyle/>
          <a:p>
            <a:endParaRPr lang="en-US" dirty="0">
              <a:latin typeface="+mn-lt"/>
            </a:endParaRPr>
          </a:p>
          <a:p>
            <a:endParaRPr lang="en-US" dirty="0">
              <a:latin typeface="+mn-lt"/>
            </a:endParaRPr>
          </a:p>
        </p:txBody>
      </p:sp>
      <p:sp>
        <p:nvSpPr>
          <p:cNvPr id="4" name="Text Placeholder 3"/>
          <p:cNvSpPr>
            <a:spLocks noGrp="1"/>
          </p:cNvSpPr>
          <p:nvPr>
            <p:ph type="body" sz="quarter" idx="13"/>
          </p:nvPr>
        </p:nvSpPr>
        <p:spPr/>
        <p:txBody>
          <a:bodyPr/>
          <a:lstStyle/>
          <a:p>
            <a:endParaRPr lang="en-US">
              <a:latin typeface="+mn-lt"/>
            </a:endParaRPr>
          </a:p>
        </p:txBody>
      </p:sp>
      <p:sp>
        <p:nvSpPr>
          <p:cNvPr id="5" name="Right Arrow 4"/>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issue</a:t>
            </a:r>
            <a:endParaRPr lang="en-US" sz="2800" dirty="0"/>
          </a:p>
        </p:txBody>
      </p:sp>
      <p:sp>
        <p:nvSpPr>
          <p:cNvPr id="6" name="Right Arrow 5"/>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leave</a:t>
            </a:r>
            <a:endParaRPr lang="en-US" sz="2800" dirty="0"/>
          </a:p>
        </p:txBody>
      </p:sp>
      <p:sp>
        <p:nvSpPr>
          <p:cNvPr id="8" name="TextBox 7"/>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7" name="TextBox 6"/>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unhappy | annoyed | unsure</a:t>
            </a:r>
            <a:endParaRPr lang="en-US" sz="2400" dirty="0">
              <a:latin typeface="+mn-lt"/>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54" y="498750"/>
            <a:ext cx="2606171" cy="143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9944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t="31764" r="31335" b="41945"/>
          <a:stretch>
            <a:fillRect/>
          </a:stretch>
        </p:blipFill>
        <p:spPr bwMode="auto">
          <a:xfrm>
            <a:off x="-47500" y="3943439"/>
            <a:ext cx="9215252" cy="1865704"/>
          </a:xfrm>
          <a:prstGeom prst="rect">
            <a:avLst/>
          </a:prstGeom>
          <a:noFill/>
          <a:ln w="9525">
            <a:noFill/>
            <a:miter lim="800000"/>
            <a:headEnd/>
            <a:tailEnd/>
          </a:ln>
        </p:spPr>
      </p:pic>
      <p:sp>
        <p:nvSpPr>
          <p:cNvPr id="4" name="Text Placeholder 3"/>
          <p:cNvSpPr>
            <a:spLocks noGrp="1"/>
          </p:cNvSpPr>
          <p:nvPr>
            <p:ph type="body" sz="quarter" idx="13"/>
          </p:nvPr>
        </p:nvSpPr>
        <p:spPr/>
        <p:txBody>
          <a:bodyPr/>
          <a:lstStyle/>
          <a:p>
            <a:endParaRPr lang="en-US">
              <a:latin typeface="+mn-lt"/>
            </a:endParaRPr>
          </a:p>
        </p:txBody>
      </p:sp>
      <p:sp>
        <p:nvSpPr>
          <p:cNvPr id="7" name="TextBox 6"/>
          <p:cNvSpPr txBox="1"/>
          <p:nvPr/>
        </p:nvSpPr>
        <p:spPr>
          <a:xfrm>
            <a:off x="1805051" y="5809143"/>
            <a:ext cx="5510151" cy="830983"/>
          </a:xfrm>
          <a:prstGeom prst="rect">
            <a:avLst/>
          </a:prstGeom>
          <a:noFill/>
        </p:spPr>
        <p:txBody>
          <a:bodyPr wrap="square" lIns="91427" tIns="45713" rIns="91427" bIns="45713" rtlCol="0">
            <a:spAutoFit/>
          </a:bodyPr>
          <a:lstStyle/>
          <a:p>
            <a:pPr algn="ctr"/>
            <a:r>
              <a:rPr lang="en-US" sz="2400" dirty="0" smtClean="0">
                <a:latin typeface="+mn-lt"/>
              </a:rPr>
              <a:t>easy to complain</a:t>
            </a:r>
          </a:p>
          <a:p>
            <a:pPr algn="ctr"/>
            <a:r>
              <a:rPr lang="en-US" sz="2400" dirty="0">
                <a:latin typeface="+mn-lt"/>
              </a:rPr>
              <a:t>engender </a:t>
            </a:r>
            <a:r>
              <a:rPr lang="en-US" sz="2400" dirty="0" smtClean="0">
                <a:latin typeface="+mn-lt"/>
              </a:rPr>
              <a:t>trust, delight</a:t>
            </a:r>
            <a:endParaRPr lang="en-US" sz="2400" dirty="0">
              <a:latin typeface="+mn-lt"/>
            </a:endParaRPr>
          </a:p>
        </p:txBody>
      </p:sp>
      <p:sp>
        <p:nvSpPr>
          <p:cNvPr id="9" name="Right Arrow 8"/>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issue</a:t>
            </a:r>
            <a:endParaRPr lang="en-US" sz="2800" dirty="0"/>
          </a:p>
        </p:txBody>
      </p:sp>
      <p:sp>
        <p:nvSpPr>
          <p:cNvPr id="10" name="Right Arrow 9"/>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advocate</a:t>
            </a:r>
            <a:endParaRPr lang="en-US" sz="2800" dirty="0"/>
          </a:p>
        </p:txBody>
      </p:sp>
      <p:sp>
        <p:nvSpPr>
          <p:cNvPr id="11" name="Right Arrow 10"/>
          <p:cNvSpPr/>
          <p:nvPr/>
        </p:nvSpPr>
        <p:spPr>
          <a:xfrm>
            <a:off x="3621975" y="2205366"/>
            <a:ext cx="2054429"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complain</a:t>
            </a:r>
            <a:endParaRPr lang="en-US" sz="2800" dirty="0"/>
          </a:p>
        </p:txBody>
      </p:sp>
    </p:spTree>
    <p:extLst>
      <p:ext uri="{BB962C8B-B14F-4D97-AF65-F5344CB8AC3E}">
        <p14:creationId xmlns:p14="http://schemas.microsoft.com/office/powerpoint/2010/main" val="17499610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4" name="Picture 4" descr="http://cdn.venturebeat.com/wp-content/uploads/2010/05/yelling-phone.jpg"/>
          <p:cNvPicPr>
            <a:picLocks noChangeAspect="1" noChangeArrowheads="1"/>
          </p:cNvPicPr>
          <p:nvPr/>
        </p:nvPicPr>
        <p:blipFill>
          <a:blip r:embed="rId3"/>
          <a:srcRect/>
          <a:stretch>
            <a:fillRect/>
          </a:stretch>
        </p:blipFill>
        <p:spPr bwMode="auto">
          <a:xfrm>
            <a:off x="0" y="0"/>
            <a:ext cx="5458968" cy="6858000"/>
          </a:xfrm>
          <a:prstGeom prst="rect">
            <a:avLst/>
          </a:prstGeom>
          <a:noFill/>
        </p:spPr>
      </p:pic>
      <p:grpSp>
        <p:nvGrpSpPr>
          <p:cNvPr id="13" name="Group 12"/>
          <p:cNvGrpSpPr/>
          <p:nvPr/>
        </p:nvGrpSpPr>
        <p:grpSpPr>
          <a:xfrm>
            <a:off x="4213654" y="781048"/>
            <a:ext cx="4584357" cy="2188862"/>
            <a:chOff x="4213654" y="781048"/>
            <a:chExt cx="4584357" cy="2188862"/>
          </a:xfrm>
        </p:grpSpPr>
        <p:pic>
          <p:nvPicPr>
            <p:cNvPr id="307206" name="Picture 6" descr="http://farm4.static.flickr.com/3269/2994723741_556a043115.jpg"/>
            <p:cNvPicPr>
              <a:picLocks noChangeAspect="1" noChangeArrowheads="1"/>
            </p:cNvPicPr>
            <p:nvPr/>
          </p:nvPicPr>
          <p:blipFill>
            <a:blip r:embed="rId4"/>
            <a:srcRect/>
            <a:stretch>
              <a:fillRect/>
            </a:stretch>
          </p:blipFill>
          <p:spPr bwMode="auto">
            <a:xfrm>
              <a:off x="5881816" y="781048"/>
              <a:ext cx="2916195" cy="218886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12" name="Straight Arrow Connector 11"/>
            <p:cNvCxnSpPr/>
            <p:nvPr/>
          </p:nvCxnSpPr>
          <p:spPr>
            <a:xfrm>
              <a:off x="4213654" y="2026508"/>
              <a:ext cx="1507524" cy="158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5721178" y="5661462"/>
            <a:ext cx="3076833" cy="923330"/>
          </a:xfrm>
          <a:prstGeom prst="rect">
            <a:avLst/>
          </a:prstGeom>
          <a:noFill/>
        </p:spPr>
        <p:txBody>
          <a:bodyPr wrap="square" rtlCol="0">
            <a:spAutoFit/>
          </a:bodyPr>
          <a:lstStyle/>
          <a:p>
            <a:pPr algn="r"/>
            <a:r>
              <a:rPr lang="en-US" sz="5400" dirty="0" smtClean="0">
                <a:solidFill>
                  <a:schemeClr val="bg1"/>
                </a:solidFill>
                <a:latin typeface="+mn-lt"/>
              </a:rPr>
              <a:t>problem?</a:t>
            </a:r>
            <a:endParaRPr lang="en-US" sz="5400" dirty="0">
              <a:solidFill>
                <a:schemeClr val="bg1"/>
              </a:solidFill>
              <a:latin typeface="+mn-lt"/>
            </a:endParaRPr>
          </a:p>
        </p:txBody>
      </p:sp>
    </p:spTree>
    <p:extLst>
      <p:ext uri="{BB962C8B-B14F-4D97-AF65-F5344CB8AC3E}">
        <p14:creationId xmlns:p14="http://schemas.microsoft.com/office/powerpoint/2010/main" val="11539252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54946"/>
            <a:ext cx="9132115" cy="380305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3"/>
          <p:cNvSpPr>
            <a:spLocks noGrp="1"/>
          </p:cNvSpPr>
          <p:nvPr>
            <p:ph type="body" sz="quarter" idx="13"/>
          </p:nvPr>
        </p:nvSpPr>
        <p:spPr>
          <a:xfrm>
            <a:off x="0" y="6578600"/>
            <a:ext cx="9144000" cy="258763"/>
          </a:xfrm>
        </p:spPr>
        <p:txBody>
          <a:bodyPr/>
          <a:lstStyle/>
          <a:p>
            <a:r>
              <a:rPr lang="en-US" dirty="0" smtClean="0">
                <a:solidFill>
                  <a:schemeClr val="bg1">
                    <a:lumMod val="50000"/>
                  </a:schemeClr>
                </a:solidFill>
              </a:rPr>
              <a:t>xx</a:t>
            </a:r>
            <a:endParaRPr lang="en-US" dirty="0">
              <a:solidFill>
                <a:schemeClr val="bg1">
                  <a:lumMod val="50000"/>
                </a:schemeClr>
              </a:solidFill>
            </a:endParaRPr>
          </a:p>
          <a:p>
            <a:endParaRPr lang="en-US" dirty="0"/>
          </a:p>
        </p:txBody>
      </p:sp>
      <p:sp>
        <p:nvSpPr>
          <p:cNvPr id="9" name="Heart 8"/>
          <p:cNvSpPr/>
          <p:nvPr/>
        </p:nvSpPr>
        <p:spPr>
          <a:xfrm>
            <a:off x="1942009" y="1742536"/>
            <a:ext cx="5201730" cy="4162921"/>
          </a:xfrm>
          <a:prstGeom prst="heart">
            <a:avLst/>
          </a:prstGeom>
          <a:solidFill>
            <a:schemeClr val="bg1"/>
          </a:solid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0" name="TextBox 9"/>
          <p:cNvSpPr txBox="1"/>
          <p:nvPr/>
        </p:nvSpPr>
        <p:spPr>
          <a:xfrm>
            <a:off x="1434662" y="5809143"/>
            <a:ext cx="6290441" cy="830983"/>
          </a:xfrm>
          <a:prstGeom prst="rect">
            <a:avLst/>
          </a:prstGeom>
          <a:noFill/>
        </p:spPr>
        <p:txBody>
          <a:bodyPr wrap="square" lIns="91427" tIns="45713" rIns="91427" bIns="45713" rtlCol="0">
            <a:spAutoFit/>
          </a:bodyPr>
          <a:lstStyle/>
          <a:p>
            <a:pPr algn="ctr"/>
            <a:r>
              <a:rPr lang="en-US" sz="2400" dirty="0">
                <a:latin typeface="+mn-lt"/>
              </a:rPr>
              <a:t>teachable </a:t>
            </a:r>
            <a:r>
              <a:rPr lang="en-US" sz="2400" dirty="0" smtClean="0">
                <a:latin typeface="+mn-lt"/>
              </a:rPr>
              <a:t>moment</a:t>
            </a:r>
          </a:p>
          <a:p>
            <a:pPr algn="ctr"/>
            <a:r>
              <a:rPr lang="en-US" sz="2400" dirty="0" smtClean="0">
                <a:latin typeface="+mn-lt"/>
              </a:rPr>
              <a:t>delight, more value out of card</a:t>
            </a:r>
            <a:endParaRPr lang="en-US" sz="2400" dirty="0">
              <a:latin typeface="+mn-lt"/>
            </a:endParaRPr>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87" y="599089"/>
            <a:ext cx="1986214" cy="130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903909" y="301953"/>
            <a:ext cx="5783094" cy="1200314"/>
          </a:xfrm>
          <a:prstGeom prst="rect">
            <a:avLst/>
          </a:prstGeom>
          <a:noFill/>
        </p:spPr>
        <p:txBody>
          <a:bodyPr wrap="square" lIns="91427" tIns="45713" rIns="91427" bIns="45713" rtlCol="0">
            <a:spAutoFit/>
          </a:bodyPr>
          <a:lstStyle/>
          <a:p>
            <a:pPr algn="ctr"/>
            <a:r>
              <a:rPr lang="en-US" sz="2400" dirty="0" smtClean="0">
                <a:latin typeface="+mn-lt"/>
              </a:rPr>
              <a:t>opportunity to build relationships with customers</a:t>
            </a:r>
          </a:p>
          <a:p>
            <a:pPr algn="ctr"/>
            <a:r>
              <a:rPr lang="en-US" sz="2400" dirty="0" smtClean="0">
                <a:latin typeface="+mn-lt"/>
              </a:rPr>
              <a:t>average </a:t>
            </a:r>
            <a:r>
              <a:rPr lang="en-US" sz="2400" dirty="0">
                <a:latin typeface="+mn-lt"/>
              </a:rPr>
              <a:t>increase of more than 10% in "Recommend to a Friend" scores</a:t>
            </a:r>
          </a:p>
        </p:txBody>
      </p:sp>
      <p:pic>
        <p:nvPicPr>
          <p:cNvPr id="8" name="Picture 4" descr="http://cdn.venturebeat.com/wp-content/uploads/2010/05/yelling-phone.jpg"/>
          <p:cNvPicPr>
            <a:picLocks noChangeAspect="1" noChangeArrowheads="1"/>
          </p:cNvPicPr>
          <p:nvPr/>
        </p:nvPicPr>
        <p:blipFill rotWithShape="1">
          <a:blip r:embed="rId4"/>
          <a:srcRect b="37825"/>
          <a:stretch/>
        </p:blipFill>
        <p:spPr bwMode="auto">
          <a:xfrm>
            <a:off x="2932866" y="2874288"/>
            <a:ext cx="2963437" cy="2314724"/>
          </a:xfrm>
          <a:prstGeom prst="ellipse">
            <a:avLst/>
          </a:prstGeom>
          <a:ln>
            <a:noFill/>
          </a:ln>
          <a:effectLst>
            <a:softEdge rad="112500"/>
          </a:effectLst>
        </p:spPr>
      </p:pic>
    </p:spTree>
    <p:extLst>
      <p:ext uri="{BB962C8B-B14F-4D97-AF65-F5344CB8AC3E}">
        <p14:creationId xmlns:p14="http://schemas.microsoft.com/office/powerpoint/2010/main" val="17441095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95" r="6307"/>
          <a:stretch/>
        </p:blipFill>
        <p:spPr>
          <a:xfrm>
            <a:off x="0" y="0"/>
            <a:ext cx="9139372" cy="6858000"/>
          </a:xfrm>
          <a:prstGeom prst="rect">
            <a:avLst/>
          </a:prstGeom>
        </p:spPr>
      </p:pic>
      <p:sp>
        <p:nvSpPr>
          <p:cNvPr id="2" name="Text Placeholder 1"/>
          <p:cNvSpPr>
            <a:spLocks noGrp="1"/>
          </p:cNvSpPr>
          <p:nvPr>
            <p:ph type="body" sz="quarter" idx="13"/>
          </p:nvPr>
        </p:nvSpPr>
        <p:spPr/>
        <p:txBody>
          <a:bodyPr/>
          <a:lstStyle/>
          <a:p>
            <a:r>
              <a:rPr lang="en-US" dirty="0">
                <a:solidFill>
                  <a:schemeClr val="bg1"/>
                </a:solidFill>
              </a:rPr>
              <a:t>Mapping a Path to Better Health Care Jason Severs http://bit.ly/qRxUAg</a:t>
            </a:r>
          </a:p>
        </p:txBody>
      </p:sp>
    </p:spTree>
    <p:extLst>
      <p:ext uri="{BB962C8B-B14F-4D97-AF65-F5344CB8AC3E}">
        <p14:creationId xmlns:p14="http://schemas.microsoft.com/office/powerpoint/2010/main" val="15562197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 descr="http://www.dubberly.com/wp-content/uploads/2010/0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3"/>
          </p:nvPr>
        </p:nvSpPr>
        <p:spPr/>
        <p:txBody>
          <a:bodyPr/>
          <a:lstStyle/>
          <a:p>
            <a:r>
              <a:rPr lang="en-US" dirty="0"/>
              <a:t>Reframing Health, Hugh </a:t>
            </a:r>
            <a:r>
              <a:rPr lang="en-US" dirty="0" err="1" smtClean="0"/>
              <a:t>Dubberly</a:t>
            </a:r>
            <a:r>
              <a:rPr lang="en-US" dirty="0"/>
              <a:t> http://bit.ly/pzWaDA</a:t>
            </a:r>
          </a:p>
          <a:p>
            <a:endParaRPr lang="en-US" dirty="0"/>
          </a:p>
        </p:txBody>
      </p:sp>
    </p:spTree>
    <p:extLst>
      <p:ext uri="{BB962C8B-B14F-4D97-AF65-F5344CB8AC3E}">
        <p14:creationId xmlns:p14="http://schemas.microsoft.com/office/powerpoint/2010/main" val="27582338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lstStyle/>
          <a:p>
            <a:endParaRPr lang="en-US" dirty="0">
              <a:latin typeface="+mn-lt"/>
            </a:endParaRPr>
          </a:p>
        </p:txBody>
      </p:sp>
      <p:sp>
        <p:nvSpPr>
          <p:cNvPr id="7" name="TextBox 6"/>
          <p:cNvSpPr txBox="1"/>
          <p:nvPr/>
        </p:nvSpPr>
        <p:spPr>
          <a:xfrm>
            <a:off x="1805051" y="5809143"/>
            <a:ext cx="5510151" cy="830983"/>
          </a:xfrm>
          <a:prstGeom prst="rect">
            <a:avLst/>
          </a:prstGeom>
          <a:noFill/>
        </p:spPr>
        <p:txBody>
          <a:bodyPr wrap="square" lIns="91427" tIns="45713" rIns="91427" bIns="45713" rtlCol="0">
            <a:spAutoFit/>
          </a:bodyPr>
          <a:lstStyle/>
          <a:p>
            <a:pPr algn="ctr"/>
            <a:r>
              <a:rPr lang="en-US" sz="2400" dirty="0">
                <a:latin typeface="+mn-lt"/>
              </a:rPr>
              <a:t>what should I be watching out for? </a:t>
            </a:r>
            <a:endParaRPr lang="en-US" sz="2400" dirty="0" smtClean="0">
              <a:latin typeface="+mn-lt"/>
            </a:endParaRPr>
          </a:p>
          <a:p>
            <a:pPr algn="ctr"/>
            <a:r>
              <a:rPr lang="en-US" sz="2400" dirty="0" smtClean="0">
                <a:latin typeface="+mn-lt"/>
              </a:rPr>
              <a:t>should </a:t>
            </a:r>
            <a:r>
              <a:rPr lang="en-US" sz="2400" dirty="0">
                <a:latin typeface="+mn-lt"/>
              </a:rPr>
              <a:t>I be concerned? </a:t>
            </a:r>
          </a:p>
        </p:txBody>
      </p:sp>
      <p:sp>
        <p:nvSpPr>
          <p:cNvPr id="8" name="Right Arrow 7"/>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visit doctor</a:t>
            </a:r>
            <a:endParaRPr lang="en-US" sz="2800" dirty="0"/>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visit doctor</a:t>
            </a:r>
            <a:endParaRPr lang="en-US" sz="2800" dirty="0"/>
          </a:p>
        </p:txBody>
      </p:sp>
      <p:sp>
        <p:nvSpPr>
          <p:cNvPr id="11" name="TextBox 10"/>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a:solidFill>
                  <a:schemeClr val="bg1">
                    <a:lumMod val="50000"/>
                  </a:schemeClr>
                </a:solidFill>
                <a:latin typeface="+mn-lt"/>
              </a:rPr>
              <a:t>?</a:t>
            </a:r>
          </a:p>
        </p:txBody>
      </p:sp>
    </p:spTree>
    <p:extLst>
      <p:ext uri="{BB962C8B-B14F-4D97-AF65-F5344CB8AC3E}">
        <p14:creationId xmlns:p14="http://schemas.microsoft.com/office/powerpoint/2010/main" val="789232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empowered | reassured | listened to</a:t>
            </a:r>
            <a:endParaRPr lang="en-US" sz="2400" dirty="0">
              <a:latin typeface="+mn-lt"/>
            </a:endParaRPr>
          </a:p>
        </p:txBody>
      </p:sp>
      <p:pic>
        <p:nvPicPr>
          <p:cNvPr id="4" name="Picture 2" descr="http://designmind.frogdesign.com/files/blog/brian/Jason_Severs_Image_GOO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081" y="1429679"/>
            <a:ext cx="443391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29679"/>
            <a:ext cx="443391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visit doctor</a:t>
            </a:r>
            <a:endParaRPr lang="en-US" sz="2800" dirty="0"/>
          </a:p>
        </p:txBody>
      </p:sp>
      <p:sp>
        <p:nvSpPr>
          <p:cNvPr id="7" name="Right Arrow 6"/>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visit doctor</a:t>
            </a:r>
            <a:endParaRPr lang="en-US" sz="2800" dirty="0"/>
          </a:p>
        </p:txBody>
      </p:sp>
      <p:sp>
        <p:nvSpPr>
          <p:cNvPr id="9" name="Right Arrow 8"/>
          <p:cNvSpPr/>
          <p:nvPr/>
        </p:nvSpPr>
        <p:spPr>
          <a:xfrm>
            <a:off x="3621975" y="2205366"/>
            <a:ext cx="2054429"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monitor progress</a:t>
            </a:r>
            <a:endParaRPr lang="en-US" sz="2800" dirty="0"/>
          </a:p>
        </p:txBody>
      </p:sp>
      <p:sp>
        <p:nvSpPr>
          <p:cNvPr id="2" name="Text Placeholder 1"/>
          <p:cNvSpPr>
            <a:spLocks noGrp="1"/>
          </p:cNvSpPr>
          <p:nvPr>
            <p:ph type="body" sz="quarter" idx="13"/>
          </p:nvPr>
        </p:nvSpPr>
        <p:spPr/>
        <p:txBody>
          <a:bodyPr/>
          <a:lstStyle/>
          <a:p>
            <a:r>
              <a:rPr lang="en-US" dirty="0" smtClean="0">
                <a:latin typeface="+mn-lt"/>
              </a:rPr>
              <a:t>Mapping a Path to Better Health Care Jason Severs http</a:t>
            </a:r>
            <a:r>
              <a:rPr lang="en-US" dirty="0">
                <a:latin typeface="+mn-lt"/>
              </a:rPr>
              <a:t>://bit.ly/qRxUAg</a:t>
            </a:r>
          </a:p>
        </p:txBody>
      </p:sp>
    </p:spTree>
    <p:extLst>
      <p:ext uri="{BB962C8B-B14F-4D97-AF65-F5344CB8AC3E}">
        <p14:creationId xmlns:p14="http://schemas.microsoft.com/office/powerpoint/2010/main" val="1490881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anecdote.com.au/graph3.jpg"/>
          <p:cNvPicPr>
            <a:picLocks noChangeAspect="1" noChangeArrowheads="1"/>
          </p:cNvPicPr>
          <p:nvPr/>
        </p:nvPicPr>
        <p:blipFill>
          <a:blip r:embed="rId3" cstate="print"/>
          <a:srcRect b="52782"/>
          <a:stretch>
            <a:fillRect/>
          </a:stretch>
        </p:blipFill>
        <p:spPr bwMode="auto">
          <a:xfrm>
            <a:off x="285007" y="2327547"/>
            <a:ext cx="4572000" cy="3217334"/>
          </a:xfrm>
          <a:prstGeom prst="rect">
            <a:avLst/>
          </a:prstGeom>
          <a:noFill/>
        </p:spPr>
      </p:pic>
      <p:sp>
        <p:nvSpPr>
          <p:cNvPr id="12" name="Text Placeholder 11"/>
          <p:cNvSpPr>
            <a:spLocks noGrp="1"/>
          </p:cNvSpPr>
          <p:nvPr>
            <p:ph type="body" sz="quarter" idx="13"/>
          </p:nvPr>
        </p:nvSpPr>
        <p:spPr/>
        <p:txBody>
          <a:bodyPr/>
          <a:lstStyle/>
          <a:p>
            <a:r>
              <a:rPr lang="en-US" dirty="0">
                <a:latin typeface="Arial Narrow" pitchFamily="34" charset="0"/>
              </a:rPr>
              <a:t>http://bit.ly/p5Cgfq</a:t>
            </a:r>
          </a:p>
        </p:txBody>
      </p:sp>
      <p:sp>
        <p:nvSpPr>
          <p:cNvPr id="2" name="Title 1"/>
          <p:cNvSpPr>
            <a:spLocks noGrp="1"/>
          </p:cNvSpPr>
          <p:nvPr>
            <p:ph type="title"/>
          </p:nvPr>
        </p:nvSpPr>
        <p:spPr/>
        <p:txBody>
          <a:bodyPr/>
          <a:lstStyle/>
          <a:p>
            <a:r>
              <a:rPr lang="en-US" dirty="0">
                <a:latin typeface="Arial Narrow" pitchFamily="34" charset="0"/>
              </a:rPr>
              <a:t>E</a:t>
            </a:r>
            <a:r>
              <a:rPr lang="en-US" dirty="0" smtClean="0">
                <a:latin typeface="Arial Narrow" pitchFamily="34" charset="0"/>
              </a:rPr>
              <a:t>motions determine memory </a:t>
            </a:r>
            <a:endParaRPr lang="en-US" dirty="0">
              <a:latin typeface="Arial Narrow" pitchFamily="34" charset="0"/>
            </a:endParaRPr>
          </a:p>
        </p:txBody>
      </p:sp>
      <p:sp>
        <p:nvSpPr>
          <p:cNvPr id="10" name="TextBox 9"/>
          <p:cNvSpPr txBox="1"/>
          <p:nvPr/>
        </p:nvSpPr>
        <p:spPr>
          <a:xfrm>
            <a:off x="174645" y="892928"/>
            <a:ext cx="8829304" cy="1754326"/>
          </a:xfrm>
          <a:prstGeom prst="rect">
            <a:avLst/>
          </a:prstGeom>
          <a:noFill/>
        </p:spPr>
        <p:txBody>
          <a:bodyPr wrap="square" rtlCol="0">
            <a:spAutoFit/>
          </a:bodyPr>
          <a:lstStyle/>
          <a:p>
            <a:r>
              <a:rPr lang="en-US" sz="3600" dirty="0" smtClean="0">
                <a:latin typeface="Arial Narrow" pitchFamily="34" charset="0"/>
              </a:rPr>
              <a:t>when </a:t>
            </a:r>
            <a:r>
              <a:rPr lang="en-US" sz="3600" dirty="0">
                <a:latin typeface="Arial Narrow" pitchFamily="34" charset="0"/>
              </a:rPr>
              <a:t>we recount a memory, we’re sharing the experience </a:t>
            </a:r>
            <a:r>
              <a:rPr lang="en-US" sz="3600" dirty="0">
                <a:solidFill>
                  <a:srgbClr val="C00000"/>
                </a:solidFill>
                <a:latin typeface="Arial Narrow" pitchFamily="34" charset="0"/>
              </a:rPr>
              <a:t>of the story we created</a:t>
            </a:r>
            <a:r>
              <a:rPr lang="en-US" sz="3600" dirty="0">
                <a:latin typeface="Arial Narrow" pitchFamily="34" charset="0"/>
              </a:rPr>
              <a:t>, not the actual experience</a:t>
            </a:r>
          </a:p>
        </p:txBody>
      </p:sp>
      <p:pic>
        <p:nvPicPr>
          <p:cNvPr id="4" name="Picture 2" descr="http://www.anecdote.com.au/graph3.jpg"/>
          <p:cNvPicPr>
            <a:picLocks noChangeAspect="1" noChangeArrowheads="1"/>
          </p:cNvPicPr>
          <p:nvPr/>
        </p:nvPicPr>
        <p:blipFill>
          <a:blip r:embed="rId3" cstate="print"/>
          <a:srcRect t="45976"/>
          <a:stretch>
            <a:fillRect/>
          </a:stretch>
        </p:blipFill>
        <p:spPr bwMode="auto">
          <a:xfrm>
            <a:off x="4542311" y="2095670"/>
            <a:ext cx="4572000" cy="3681087"/>
          </a:xfrm>
          <a:prstGeom prst="rect">
            <a:avLst/>
          </a:prstGeom>
          <a:noFill/>
        </p:spPr>
      </p:pic>
    </p:spTree>
    <p:extLst>
      <p:ext uri="{BB962C8B-B14F-4D97-AF65-F5344CB8AC3E}">
        <p14:creationId xmlns:p14="http://schemas.microsoft.com/office/powerpoint/2010/main" val="37520161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11" y="2517222"/>
            <a:ext cx="3978456" cy="281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467" y="2491191"/>
            <a:ext cx="4291505" cy="28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a:xfrm>
            <a:off x="3973503" y="3432576"/>
            <a:ext cx="799226" cy="943958"/>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68644" tIns="34322" rIns="68644" bIns="34322" rtlCol="0" anchor="ctr"/>
          <a:lstStyle/>
          <a:p>
            <a:pPr algn="ctr"/>
            <a:endParaRPr lang="en-US"/>
          </a:p>
        </p:txBody>
      </p:sp>
      <p:sp>
        <p:nvSpPr>
          <p:cNvPr id="2" name="Title 1"/>
          <p:cNvSpPr>
            <a:spLocks noGrp="1"/>
          </p:cNvSpPr>
          <p:nvPr>
            <p:ph type="title"/>
          </p:nvPr>
        </p:nvSpPr>
        <p:spPr/>
        <p:txBody>
          <a:bodyPr/>
          <a:lstStyle/>
          <a:p>
            <a:r>
              <a:rPr lang="en-US" dirty="0"/>
              <a:t>What </a:t>
            </a:r>
            <a:r>
              <a:rPr lang="en-US" dirty="0" smtClean="0"/>
              <a:t>does the redesigned journey look like?</a:t>
            </a:r>
            <a:endParaRPr lang="en-US" dirty="0"/>
          </a:p>
        </p:txBody>
      </p:sp>
      <p:sp>
        <p:nvSpPr>
          <p:cNvPr id="3" name="Text Placeholder 2"/>
          <p:cNvSpPr>
            <a:spLocks noGrp="1"/>
          </p:cNvSpPr>
          <p:nvPr>
            <p:ph type="body" sz="quarter" idx="13"/>
          </p:nvPr>
        </p:nvSpPr>
        <p:spPr/>
        <p:txBody>
          <a:bodyPr/>
          <a:lstStyle/>
          <a:p>
            <a:r>
              <a:rPr lang="en-US" dirty="0">
                <a:latin typeface="HelveticaNeueLT Std Lt Cn" pitchFamily="34" charset="0"/>
              </a:rPr>
              <a:t>http://slidesha.re/qMsHAc</a:t>
            </a:r>
          </a:p>
          <a:p>
            <a:endParaRPr lang="en-US" dirty="0"/>
          </a:p>
        </p:txBody>
      </p:sp>
    </p:spTree>
    <p:extLst>
      <p:ext uri="{BB962C8B-B14F-4D97-AF65-F5344CB8AC3E}">
        <p14:creationId xmlns:p14="http://schemas.microsoft.com/office/powerpoint/2010/main" val="18073658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erracotta warrior.JPG"/>
          <p:cNvPicPr>
            <a:picLocks noChangeAspect="1"/>
          </p:cNvPicPr>
          <p:nvPr/>
        </p:nvPicPr>
        <p:blipFill>
          <a:blip r:embed="rId3" cstate="print"/>
          <a:stretch>
            <a:fillRect/>
          </a:stretch>
        </p:blipFill>
        <p:spPr>
          <a:xfrm flipH="1">
            <a:off x="-1152097" y="0"/>
            <a:ext cx="12480119" cy="6858000"/>
          </a:xfrm>
          <a:prstGeom prst="rect">
            <a:avLst/>
          </a:prstGeom>
        </p:spPr>
      </p:pic>
      <p:sp>
        <p:nvSpPr>
          <p:cNvPr id="4" name="Rectangle 3"/>
          <p:cNvSpPr/>
          <p:nvPr/>
        </p:nvSpPr>
        <p:spPr>
          <a:xfrm>
            <a:off x="-1" y="0"/>
            <a:ext cx="4156365" cy="6647974"/>
          </a:xfrm>
          <a:prstGeom prst="rect">
            <a:avLst/>
          </a:prstGeom>
          <a:noFill/>
        </p:spPr>
        <p:txBody>
          <a:bodyPr wrap="square">
            <a:spAutoFit/>
          </a:bodyPr>
          <a:lstStyle/>
          <a:p>
            <a:r>
              <a:rPr lang="en-US" sz="4000" dirty="0" smtClean="0">
                <a:solidFill>
                  <a:schemeClr val="bg1"/>
                </a:solidFill>
                <a:latin typeface="+mn-lt"/>
              </a:rPr>
              <a:t>think of the </a:t>
            </a:r>
            <a:r>
              <a:rPr lang="en-US" sz="6600" dirty="0" smtClean="0">
                <a:solidFill>
                  <a:schemeClr val="bg1"/>
                </a:solidFill>
                <a:latin typeface="+mn-lt"/>
              </a:rPr>
              <a:t>memories</a:t>
            </a:r>
            <a:r>
              <a:rPr lang="en-US" sz="4400" dirty="0" smtClean="0">
                <a:solidFill>
                  <a:schemeClr val="bg1"/>
                </a:solidFill>
                <a:latin typeface="+mn-lt"/>
              </a:rPr>
              <a:t> </a:t>
            </a:r>
            <a:r>
              <a:rPr lang="en-US" sz="4000" dirty="0" smtClean="0">
                <a:solidFill>
                  <a:schemeClr val="bg1"/>
                </a:solidFill>
                <a:latin typeface="+mn-lt"/>
              </a:rPr>
              <a:t>you want to evoke, then design for those memories</a:t>
            </a:r>
          </a:p>
          <a:p>
            <a:endParaRPr lang="en-US" sz="4000" dirty="0" smtClean="0">
              <a:solidFill>
                <a:schemeClr val="bg1"/>
              </a:solidFill>
              <a:latin typeface="+mn-lt"/>
            </a:endParaRPr>
          </a:p>
          <a:p>
            <a:r>
              <a:rPr lang="en-US" sz="4000" dirty="0" smtClean="0">
                <a:solidFill>
                  <a:schemeClr val="bg1"/>
                </a:solidFill>
                <a:latin typeface="+mn-lt"/>
              </a:rPr>
              <a:t>NOT what messages to communicate or what media should carry them</a:t>
            </a:r>
            <a:endParaRPr lang="en-US" sz="4000" dirty="0">
              <a:solidFill>
                <a:schemeClr val="bg1"/>
              </a:solidFill>
              <a:latin typeface="+mn-lt"/>
            </a:endParaRPr>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022548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UK Design </a:t>
            </a:r>
            <a:r>
              <a:rPr lang="en-US" dirty="0"/>
              <a:t>Council http://bit.ly/pCyI6g </a:t>
            </a:r>
          </a:p>
          <a:p>
            <a:endParaRPr lang="en-US" dirty="0"/>
          </a:p>
        </p:txBody>
      </p:sp>
      <p:sp>
        <p:nvSpPr>
          <p:cNvPr id="7" name="Title 6"/>
          <p:cNvSpPr>
            <a:spLocks noGrp="1"/>
          </p:cNvSpPr>
          <p:nvPr>
            <p:ph type="title"/>
          </p:nvPr>
        </p:nvSpPr>
        <p:spPr/>
        <p:txBody>
          <a:bodyPr/>
          <a:lstStyle/>
          <a:p>
            <a:r>
              <a:rPr lang="en-US" dirty="0"/>
              <a:t>L</a:t>
            </a:r>
            <a:r>
              <a:rPr lang="en-US" dirty="0" smtClean="0"/>
              <a:t>ook for opportunities to relieve </a:t>
            </a:r>
            <a:r>
              <a:rPr lang="en-US" dirty="0"/>
              <a:t>anxiety, </a:t>
            </a:r>
            <a:r>
              <a:rPr lang="en-US" dirty="0" smtClean="0"/>
              <a:t>anticipate needs, or </a:t>
            </a:r>
            <a:r>
              <a:rPr lang="en-US" dirty="0"/>
              <a:t>surprise expectations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31" y="3292266"/>
            <a:ext cx="4097774" cy="32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1189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7" name="Title 6"/>
          <p:cNvSpPr>
            <a:spLocks noGrp="1"/>
          </p:cNvSpPr>
          <p:nvPr>
            <p:ph type="title"/>
          </p:nvPr>
        </p:nvSpPr>
        <p:spPr/>
        <p:txBody>
          <a:bodyPr/>
          <a:lstStyle/>
          <a:p>
            <a:r>
              <a:rPr lang="en-US" dirty="0" smtClean="0"/>
              <a:t>Ask yourself, what would make a magic moment?</a:t>
            </a:r>
            <a:endParaRPr lang="en-US" dirty="0"/>
          </a:p>
        </p:txBody>
      </p:sp>
      <p:sp>
        <p:nvSpPr>
          <p:cNvPr id="5" name="TextBox 4"/>
          <p:cNvSpPr txBox="1"/>
          <p:nvPr/>
        </p:nvSpPr>
        <p:spPr>
          <a:xfrm>
            <a:off x="497330" y="2912749"/>
            <a:ext cx="6959760" cy="3170099"/>
          </a:xfrm>
          <a:prstGeom prst="rect">
            <a:avLst/>
          </a:prstGeom>
          <a:noFill/>
        </p:spPr>
        <p:txBody>
          <a:bodyPr wrap="square" rtlCol="0">
            <a:spAutoFit/>
          </a:bodyPr>
          <a:lstStyle/>
          <a:p>
            <a:r>
              <a:rPr lang="en-US" sz="4000" dirty="0" smtClean="0">
                <a:solidFill>
                  <a:srgbClr val="C00000"/>
                </a:solidFill>
                <a:latin typeface="+mn-lt"/>
              </a:rPr>
              <a:t>Where</a:t>
            </a:r>
            <a:r>
              <a:rPr lang="en-US" sz="4000" dirty="0" smtClean="0">
                <a:latin typeface="+mn-lt"/>
              </a:rPr>
              <a:t> would it be?</a:t>
            </a:r>
          </a:p>
          <a:p>
            <a:r>
              <a:rPr lang="en-US" sz="4000" dirty="0" smtClean="0">
                <a:solidFill>
                  <a:srgbClr val="C00000"/>
                </a:solidFill>
                <a:latin typeface="+mn-lt"/>
              </a:rPr>
              <a:t>What</a:t>
            </a:r>
            <a:r>
              <a:rPr lang="en-US" sz="4000" dirty="0" smtClean="0">
                <a:latin typeface="+mn-lt"/>
              </a:rPr>
              <a:t> would it involve?</a:t>
            </a:r>
          </a:p>
          <a:p>
            <a:r>
              <a:rPr lang="en-US" sz="4000" dirty="0" smtClean="0">
                <a:latin typeface="+mn-lt"/>
              </a:rPr>
              <a:t>How would it be </a:t>
            </a:r>
            <a:r>
              <a:rPr lang="en-US" sz="4000" dirty="0" smtClean="0">
                <a:solidFill>
                  <a:srgbClr val="C00000"/>
                </a:solidFill>
                <a:latin typeface="+mn-lt"/>
              </a:rPr>
              <a:t>staged</a:t>
            </a:r>
            <a:r>
              <a:rPr lang="en-US" sz="4000" dirty="0" smtClean="0">
                <a:latin typeface="+mn-lt"/>
              </a:rPr>
              <a:t>?</a:t>
            </a:r>
          </a:p>
          <a:p>
            <a:r>
              <a:rPr lang="en-US" sz="4000" dirty="0" smtClean="0">
                <a:latin typeface="+mn-lt"/>
              </a:rPr>
              <a:t>How would it be </a:t>
            </a:r>
            <a:r>
              <a:rPr lang="en-US" sz="4000" dirty="0" smtClean="0">
                <a:solidFill>
                  <a:srgbClr val="C00000"/>
                </a:solidFill>
                <a:latin typeface="+mn-lt"/>
              </a:rPr>
              <a:t>remembered</a:t>
            </a:r>
            <a:r>
              <a:rPr lang="en-US" sz="4000" dirty="0" smtClean="0">
                <a:latin typeface="+mn-lt"/>
              </a:rPr>
              <a:t>?</a:t>
            </a:r>
          </a:p>
          <a:p>
            <a:r>
              <a:rPr lang="en-US" sz="4000" dirty="0" smtClean="0">
                <a:latin typeface="+mn-lt"/>
              </a:rPr>
              <a:t>How would it be </a:t>
            </a:r>
            <a:r>
              <a:rPr lang="en-US" sz="4000" dirty="0" smtClean="0">
                <a:solidFill>
                  <a:srgbClr val="C00000"/>
                </a:solidFill>
                <a:latin typeface="+mn-lt"/>
              </a:rPr>
              <a:t>retold</a:t>
            </a:r>
            <a:r>
              <a:rPr lang="en-US" sz="4000" dirty="0" smtClean="0">
                <a:latin typeface="+mn-lt"/>
              </a:rPr>
              <a:t>?</a:t>
            </a:r>
            <a:endParaRPr lang="en-US" sz="4000" dirty="0">
              <a:latin typeface="+mn-lt"/>
            </a:endParaRPr>
          </a:p>
        </p:txBody>
      </p:sp>
      <p:sp>
        <p:nvSpPr>
          <p:cNvPr id="9" name="Cloud 8"/>
          <p:cNvSpPr/>
          <p:nvPr/>
        </p:nvSpPr>
        <p:spPr>
          <a:xfrm>
            <a:off x="5931068" y="1976251"/>
            <a:ext cx="2559859" cy="1669473"/>
          </a:xfrm>
          <a:prstGeom prst="cloud">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2000" dirty="0"/>
              <a:t>magic</a:t>
            </a:r>
          </a:p>
          <a:p>
            <a:pPr algn="ctr"/>
            <a:r>
              <a:rPr lang="en-US" sz="2000" dirty="0" smtClean="0"/>
              <a:t>moment</a:t>
            </a:r>
            <a:endParaRPr lang="en-US" sz="2000" dirty="0"/>
          </a:p>
        </p:txBody>
      </p:sp>
    </p:spTree>
    <p:extLst>
      <p:ext uri="{BB962C8B-B14F-4D97-AF65-F5344CB8AC3E}">
        <p14:creationId xmlns:p14="http://schemas.microsoft.com/office/powerpoint/2010/main" val="26948062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cxnSp>
        <p:nvCxnSpPr>
          <p:cNvPr id="11" name="Straight Connector 10"/>
          <p:cNvCxnSpPr/>
          <p:nvPr/>
        </p:nvCxnSpPr>
        <p:spPr>
          <a:xfrm>
            <a:off x="2647950" y="0"/>
            <a:ext cx="0" cy="685800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43675" y="0"/>
            <a:ext cx="0" cy="685800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8575" y="415016"/>
            <a:ext cx="2647949" cy="584775"/>
          </a:xfrm>
          <a:prstGeom prst="rect">
            <a:avLst/>
          </a:prstGeom>
          <a:noFill/>
        </p:spPr>
        <p:txBody>
          <a:bodyPr wrap="square" rtlCol="0">
            <a:spAutoFit/>
          </a:bodyPr>
          <a:lstStyle/>
          <a:p>
            <a:pPr algn="ctr"/>
            <a:r>
              <a:rPr lang="en-US" sz="3200" dirty="0" smtClean="0">
                <a:latin typeface="+mn-lt"/>
              </a:rPr>
              <a:t>beginning</a:t>
            </a:r>
            <a:endParaRPr lang="en-US" sz="3200" dirty="0">
              <a:latin typeface="+mn-lt"/>
            </a:endParaRPr>
          </a:p>
        </p:txBody>
      </p:sp>
      <p:sp>
        <p:nvSpPr>
          <p:cNvPr id="14" name="TextBox 13"/>
          <p:cNvSpPr txBox="1"/>
          <p:nvPr/>
        </p:nvSpPr>
        <p:spPr>
          <a:xfrm>
            <a:off x="2619374" y="415016"/>
            <a:ext cx="3895725" cy="584775"/>
          </a:xfrm>
          <a:prstGeom prst="rect">
            <a:avLst/>
          </a:prstGeom>
          <a:noFill/>
        </p:spPr>
        <p:txBody>
          <a:bodyPr wrap="square" rtlCol="0">
            <a:spAutoFit/>
          </a:bodyPr>
          <a:lstStyle/>
          <a:p>
            <a:pPr algn="ctr"/>
            <a:r>
              <a:rPr lang="en-US" sz="3200" dirty="0" smtClean="0">
                <a:latin typeface="+mn-lt"/>
              </a:rPr>
              <a:t>middle</a:t>
            </a:r>
            <a:endParaRPr lang="en-US" sz="3200" dirty="0">
              <a:latin typeface="+mn-lt"/>
            </a:endParaRPr>
          </a:p>
        </p:txBody>
      </p:sp>
      <p:sp>
        <p:nvSpPr>
          <p:cNvPr id="15" name="TextBox 14"/>
          <p:cNvSpPr txBox="1"/>
          <p:nvPr/>
        </p:nvSpPr>
        <p:spPr>
          <a:xfrm>
            <a:off x="6515099" y="415016"/>
            <a:ext cx="2614969" cy="584775"/>
          </a:xfrm>
          <a:prstGeom prst="rect">
            <a:avLst/>
          </a:prstGeom>
          <a:noFill/>
        </p:spPr>
        <p:txBody>
          <a:bodyPr wrap="square" rtlCol="0">
            <a:spAutoFit/>
          </a:bodyPr>
          <a:lstStyle/>
          <a:p>
            <a:pPr algn="ctr"/>
            <a:r>
              <a:rPr lang="en-US" sz="3200" dirty="0" smtClean="0">
                <a:latin typeface="+mn-lt"/>
              </a:rPr>
              <a:t>end</a:t>
            </a:r>
            <a:endParaRPr lang="en-US" sz="3200" dirty="0">
              <a:latin typeface="+mn-lt"/>
            </a:endParaRPr>
          </a:p>
        </p:txBody>
      </p:sp>
      <p:sp>
        <p:nvSpPr>
          <p:cNvPr id="16" name="Freeform 15"/>
          <p:cNvSpPr/>
          <p:nvPr/>
        </p:nvSpPr>
        <p:spPr>
          <a:xfrm>
            <a:off x="-28575" y="1539998"/>
            <a:ext cx="9201150" cy="4067907"/>
          </a:xfrm>
          <a:custGeom>
            <a:avLst/>
            <a:gdLst>
              <a:gd name="connsiteX0" fmla="*/ 0 w 9201150"/>
              <a:gd name="connsiteY0" fmla="*/ 4013077 h 4039656"/>
              <a:gd name="connsiteX1" fmla="*/ 647700 w 9201150"/>
              <a:gd name="connsiteY1" fmla="*/ 4013077 h 4039656"/>
              <a:gd name="connsiteX2" fmla="*/ 981075 w 9201150"/>
              <a:gd name="connsiteY2" fmla="*/ 3736852 h 4039656"/>
              <a:gd name="connsiteX3" fmla="*/ 2638425 w 9201150"/>
              <a:gd name="connsiteY3" fmla="*/ 1850902 h 4039656"/>
              <a:gd name="connsiteX4" fmla="*/ 3600450 w 9201150"/>
              <a:gd name="connsiteY4" fmla="*/ 2127127 h 4039656"/>
              <a:gd name="connsiteX5" fmla="*/ 4295775 w 9201150"/>
              <a:gd name="connsiteY5" fmla="*/ 2279527 h 4039656"/>
              <a:gd name="connsiteX6" fmla="*/ 4848225 w 9201150"/>
              <a:gd name="connsiteY6" fmla="*/ 1460377 h 4039656"/>
              <a:gd name="connsiteX7" fmla="*/ 5210175 w 9201150"/>
              <a:gd name="connsiteY7" fmla="*/ 993652 h 4039656"/>
              <a:gd name="connsiteX8" fmla="*/ 5876925 w 9201150"/>
              <a:gd name="connsiteY8" fmla="*/ 917452 h 4039656"/>
              <a:gd name="connsiteX9" fmla="*/ 6486525 w 9201150"/>
              <a:gd name="connsiteY9" fmla="*/ 1346077 h 4039656"/>
              <a:gd name="connsiteX10" fmla="*/ 7105650 w 9201150"/>
              <a:gd name="connsiteY10" fmla="*/ 1612777 h 4039656"/>
              <a:gd name="connsiteX11" fmla="*/ 7667625 w 9201150"/>
              <a:gd name="connsiteY11" fmla="*/ 993652 h 4039656"/>
              <a:gd name="connsiteX12" fmla="*/ 8162925 w 9201150"/>
              <a:gd name="connsiteY12" fmla="*/ 184027 h 4039656"/>
              <a:gd name="connsiteX13" fmla="*/ 8686800 w 9201150"/>
              <a:gd name="connsiteY13" fmla="*/ 41152 h 4039656"/>
              <a:gd name="connsiteX14" fmla="*/ 9201150 w 9201150"/>
              <a:gd name="connsiteY14" fmla="*/ 755527 h 4039656"/>
              <a:gd name="connsiteX0" fmla="*/ 0 w 9201150"/>
              <a:gd name="connsiteY0" fmla="*/ 4013077 h 4067907"/>
              <a:gd name="connsiteX1" fmla="*/ 647700 w 9201150"/>
              <a:gd name="connsiteY1" fmla="*/ 4051177 h 4067907"/>
              <a:gd name="connsiteX2" fmla="*/ 981075 w 9201150"/>
              <a:gd name="connsiteY2" fmla="*/ 3736852 h 4067907"/>
              <a:gd name="connsiteX3" fmla="*/ 2638425 w 9201150"/>
              <a:gd name="connsiteY3" fmla="*/ 1850902 h 4067907"/>
              <a:gd name="connsiteX4" fmla="*/ 3600450 w 9201150"/>
              <a:gd name="connsiteY4" fmla="*/ 2127127 h 4067907"/>
              <a:gd name="connsiteX5" fmla="*/ 4295775 w 9201150"/>
              <a:gd name="connsiteY5" fmla="*/ 2279527 h 4067907"/>
              <a:gd name="connsiteX6" fmla="*/ 4848225 w 9201150"/>
              <a:gd name="connsiteY6" fmla="*/ 1460377 h 4067907"/>
              <a:gd name="connsiteX7" fmla="*/ 5210175 w 9201150"/>
              <a:gd name="connsiteY7" fmla="*/ 993652 h 4067907"/>
              <a:gd name="connsiteX8" fmla="*/ 5876925 w 9201150"/>
              <a:gd name="connsiteY8" fmla="*/ 917452 h 4067907"/>
              <a:gd name="connsiteX9" fmla="*/ 6486525 w 9201150"/>
              <a:gd name="connsiteY9" fmla="*/ 1346077 h 4067907"/>
              <a:gd name="connsiteX10" fmla="*/ 7105650 w 9201150"/>
              <a:gd name="connsiteY10" fmla="*/ 1612777 h 4067907"/>
              <a:gd name="connsiteX11" fmla="*/ 7667625 w 9201150"/>
              <a:gd name="connsiteY11" fmla="*/ 993652 h 4067907"/>
              <a:gd name="connsiteX12" fmla="*/ 8162925 w 9201150"/>
              <a:gd name="connsiteY12" fmla="*/ 184027 h 4067907"/>
              <a:gd name="connsiteX13" fmla="*/ 8686800 w 9201150"/>
              <a:gd name="connsiteY13" fmla="*/ 41152 h 4067907"/>
              <a:gd name="connsiteX14" fmla="*/ 9201150 w 9201150"/>
              <a:gd name="connsiteY14" fmla="*/ 755527 h 406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01150" h="4067907">
                <a:moveTo>
                  <a:pt x="0" y="4013077"/>
                </a:moveTo>
                <a:cubicBezTo>
                  <a:pt x="242094" y="4036095"/>
                  <a:pt x="484188" y="4097214"/>
                  <a:pt x="647700" y="4051177"/>
                </a:cubicBezTo>
                <a:cubicBezTo>
                  <a:pt x="811212" y="4005140"/>
                  <a:pt x="649288" y="4103565"/>
                  <a:pt x="981075" y="3736852"/>
                </a:cubicBezTo>
                <a:cubicBezTo>
                  <a:pt x="1312863" y="3370140"/>
                  <a:pt x="2201863" y="2119189"/>
                  <a:pt x="2638425" y="1850902"/>
                </a:cubicBezTo>
                <a:cubicBezTo>
                  <a:pt x="3074987" y="1582615"/>
                  <a:pt x="3324225" y="2055690"/>
                  <a:pt x="3600450" y="2127127"/>
                </a:cubicBezTo>
                <a:cubicBezTo>
                  <a:pt x="3876675" y="2198564"/>
                  <a:pt x="4087813" y="2390652"/>
                  <a:pt x="4295775" y="2279527"/>
                </a:cubicBezTo>
                <a:cubicBezTo>
                  <a:pt x="4503737" y="2168402"/>
                  <a:pt x="4695825" y="1674689"/>
                  <a:pt x="4848225" y="1460377"/>
                </a:cubicBezTo>
                <a:cubicBezTo>
                  <a:pt x="5000625" y="1246065"/>
                  <a:pt x="5038725" y="1084139"/>
                  <a:pt x="5210175" y="993652"/>
                </a:cubicBezTo>
                <a:cubicBezTo>
                  <a:pt x="5381625" y="903165"/>
                  <a:pt x="5664200" y="858714"/>
                  <a:pt x="5876925" y="917452"/>
                </a:cubicBezTo>
                <a:cubicBezTo>
                  <a:pt x="6089650" y="976189"/>
                  <a:pt x="6281738" y="1230189"/>
                  <a:pt x="6486525" y="1346077"/>
                </a:cubicBezTo>
                <a:cubicBezTo>
                  <a:pt x="6691313" y="1461964"/>
                  <a:pt x="6908800" y="1671514"/>
                  <a:pt x="7105650" y="1612777"/>
                </a:cubicBezTo>
                <a:cubicBezTo>
                  <a:pt x="7302500" y="1554040"/>
                  <a:pt x="7491412" y="1231777"/>
                  <a:pt x="7667625" y="993652"/>
                </a:cubicBezTo>
                <a:cubicBezTo>
                  <a:pt x="7843838" y="755527"/>
                  <a:pt x="7993063" y="342777"/>
                  <a:pt x="8162925" y="184027"/>
                </a:cubicBezTo>
                <a:cubicBezTo>
                  <a:pt x="8332787" y="25277"/>
                  <a:pt x="8513763" y="-54098"/>
                  <a:pt x="8686800" y="41152"/>
                </a:cubicBezTo>
                <a:cubicBezTo>
                  <a:pt x="8859837" y="136402"/>
                  <a:pt x="9030493" y="445964"/>
                  <a:pt x="9201150" y="755527"/>
                </a:cubicBezTo>
              </a:path>
            </a:pathLst>
          </a:cu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1450428" y="4619297"/>
            <a:ext cx="7722147" cy="1959303"/>
          </a:xfrm>
          <a:solidFill>
            <a:schemeClr val="bg1"/>
          </a:solidFill>
        </p:spPr>
        <p:txBody>
          <a:bodyPr/>
          <a:lstStyle/>
          <a:p>
            <a:pPr algn="r"/>
            <a:r>
              <a:rPr lang="en-US" sz="4000" dirty="0" smtClean="0">
                <a:solidFill>
                  <a:schemeClr val="accent1"/>
                </a:solidFill>
              </a:rPr>
              <a:t>then, like any good story, ensure you design a clearly articulated beginning, middle, and end for the magic moment</a:t>
            </a:r>
            <a:endParaRPr lang="en-US" sz="4000" dirty="0">
              <a:solidFill>
                <a:schemeClr val="accent1"/>
              </a:solidFill>
            </a:endParaRPr>
          </a:p>
        </p:txBody>
      </p:sp>
    </p:spTree>
    <p:extLst>
      <p:ext uri="{BB962C8B-B14F-4D97-AF65-F5344CB8AC3E}">
        <p14:creationId xmlns:p14="http://schemas.microsoft.com/office/powerpoint/2010/main" val="25554145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http://bit.ly/nFhWf0 </a:t>
            </a:r>
          </a:p>
        </p:txBody>
      </p:sp>
      <p:sp>
        <p:nvSpPr>
          <p:cNvPr id="3" name="Title 2"/>
          <p:cNvSpPr>
            <a:spLocks noGrp="1"/>
          </p:cNvSpPr>
          <p:nvPr>
            <p:ph type="title"/>
          </p:nvPr>
        </p:nvSpPr>
        <p:spPr>
          <a:xfrm>
            <a:off x="191428" y="224724"/>
            <a:ext cx="8558434" cy="1143000"/>
          </a:xfrm>
        </p:spPr>
        <p:txBody>
          <a:bodyPr/>
          <a:lstStyle/>
          <a:p>
            <a:r>
              <a:rPr lang="en-US" dirty="0" smtClean="0"/>
              <a:t>Mapping out a wow experience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679" y="1369613"/>
            <a:ext cx="6390289" cy="4792716"/>
          </a:xfrm>
          <a:prstGeom prst="rect">
            <a:avLst/>
          </a:prstGeom>
        </p:spPr>
      </p:pic>
      <p:sp>
        <p:nvSpPr>
          <p:cNvPr id="5" name="Rectangle 4"/>
          <p:cNvSpPr/>
          <p:nvPr/>
        </p:nvSpPr>
        <p:spPr>
          <a:xfrm>
            <a:off x="312077" y="1315980"/>
            <a:ext cx="1973921" cy="4134465"/>
          </a:xfrm>
          <a:prstGeom prst="rect">
            <a:avLst/>
          </a:prstGeom>
        </p:spPr>
        <p:txBody>
          <a:bodyPr wrap="square">
            <a:spAutoFit/>
          </a:bodyPr>
          <a:lstStyle/>
          <a:p>
            <a:pPr algn="r">
              <a:spcAft>
                <a:spcPts val="800"/>
              </a:spcAft>
            </a:pPr>
            <a:r>
              <a:rPr lang="en-US" sz="2400" dirty="0" smtClean="0">
                <a:latin typeface="+mn-lt"/>
              </a:rPr>
              <a:t>We </a:t>
            </a:r>
            <a:r>
              <a:rPr lang="en-US" sz="2400" dirty="0">
                <a:latin typeface="+mn-lt"/>
              </a:rPr>
              <a:t>understand what is and what is not important to the customer in that experience and then we design a ‘wow’ experience to improve </a:t>
            </a:r>
            <a:r>
              <a:rPr lang="en-US" sz="2400" dirty="0" smtClean="0">
                <a:latin typeface="+mn-lt"/>
              </a:rPr>
              <a:t>it. </a:t>
            </a:r>
          </a:p>
          <a:p>
            <a:pPr algn="r"/>
            <a:r>
              <a:rPr lang="en-US" sz="1600" dirty="0" smtClean="0">
                <a:latin typeface="+mn-lt"/>
              </a:rPr>
              <a:t>Richard </a:t>
            </a:r>
            <a:r>
              <a:rPr lang="en-US" sz="1600" dirty="0" err="1" smtClean="0">
                <a:latin typeface="+mn-lt"/>
              </a:rPr>
              <a:t>Stollery</a:t>
            </a:r>
            <a:r>
              <a:rPr lang="en-US" sz="1600" dirty="0" smtClean="0">
                <a:latin typeface="+mn-lt"/>
              </a:rPr>
              <a:t>, LEGO</a:t>
            </a:r>
            <a:endParaRPr lang="en-US" sz="2800" dirty="0">
              <a:latin typeface="+mn-lt"/>
            </a:endParaRPr>
          </a:p>
        </p:txBody>
      </p:sp>
    </p:spTree>
    <p:extLst>
      <p:ext uri="{BB962C8B-B14F-4D97-AF65-F5344CB8AC3E}">
        <p14:creationId xmlns:p14="http://schemas.microsoft.com/office/powerpoint/2010/main" val="39709008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73740" y="1045210"/>
            <a:ext cx="4097847" cy="88195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endParaRPr lang="en-US" dirty="0">
              <a:solidFill>
                <a:schemeClr val="bg1">
                  <a:lumMod val="50000"/>
                </a:schemeClr>
              </a:solidFill>
            </a:endParaRPr>
          </a:p>
        </p:txBody>
      </p:sp>
      <p:sp>
        <p:nvSpPr>
          <p:cNvPr id="27" name="Rectangle 26"/>
          <p:cNvSpPr/>
          <p:nvPr/>
        </p:nvSpPr>
        <p:spPr>
          <a:xfrm>
            <a:off x="4906194" y="1486186"/>
            <a:ext cx="4097847" cy="110796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What does the customer value at this moment?</a:t>
            </a:r>
            <a:endParaRPr lang="en-US" dirty="0">
              <a:solidFill>
                <a:schemeClr val="bg1">
                  <a:lumMod val="50000"/>
                </a:schemeClr>
              </a:solidFill>
            </a:endParaRPr>
          </a:p>
        </p:txBody>
      </p:sp>
      <p:sp>
        <p:nvSpPr>
          <p:cNvPr id="28" name="Rectangle 27"/>
          <p:cNvSpPr/>
          <p:nvPr/>
        </p:nvSpPr>
        <p:spPr>
          <a:xfrm>
            <a:off x="4906194" y="2765884"/>
            <a:ext cx="4097847" cy="110796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What </a:t>
            </a:r>
            <a:r>
              <a:rPr lang="en-US" dirty="0">
                <a:solidFill>
                  <a:schemeClr val="bg1">
                    <a:lumMod val="50000"/>
                  </a:schemeClr>
                </a:solidFill>
              </a:rPr>
              <a:t>adds to the experience? what could make it better?</a:t>
            </a:r>
          </a:p>
        </p:txBody>
      </p:sp>
      <p:sp>
        <p:nvSpPr>
          <p:cNvPr id="29" name="Rectangle 28"/>
          <p:cNvSpPr/>
          <p:nvPr/>
        </p:nvSpPr>
        <p:spPr>
          <a:xfrm>
            <a:off x="4906194" y="4045582"/>
            <a:ext cx="4097847" cy="110796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What </a:t>
            </a:r>
            <a:r>
              <a:rPr lang="en-US" dirty="0">
                <a:solidFill>
                  <a:schemeClr val="bg1">
                    <a:lumMod val="50000"/>
                  </a:schemeClr>
                </a:solidFill>
              </a:rPr>
              <a:t>subtracts from the experience?</a:t>
            </a:r>
          </a:p>
        </p:txBody>
      </p:sp>
      <p:sp>
        <p:nvSpPr>
          <p:cNvPr id="16" name="Oval 15"/>
          <p:cNvSpPr/>
          <p:nvPr/>
        </p:nvSpPr>
        <p:spPr>
          <a:xfrm>
            <a:off x="3950855" y="1314450"/>
            <a:ext cx="1029773" cy="1029773"/>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644" tIns="34322" rIns="68644" bIns="34322" rtlCol="0" anchor="ctr"/>
          <a:lstStyle/>
          <a:p>
            <a:pPr algn="ctr"/>
            <a:r>
              <a:rPr lang="en-US" dirty="0"/>
              <a:t>value</a:t>
            </a:r>
          </a:p>
        </p:txBody>
      </p:sp>
      <p:cxnSp>
        <p:nvCxnSpPr>
          <p:cNvPr id="13" name="Straight Connector 12"/>
          <p:cNvCxnSpPr>
            <a:endCxn id="16" idx="3"/>
          </p:cNvCxnSpPr>
          <p:nvPr/>
        </p:nvCxnSpPr>
        <p:spPr>
          <a:xfrm flipV="1">
            <a:off x="2622246" y="2193416"/>
            <a:ext cx="1479416" cy="1528332"/>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17" idx="2"/>
          </p:cNvCxnSpPr>
          <p:nvPr/>
        </p:nvCxnSpPr>
        <p:spPr>
          <a:xfrm flipV="1">
            <a:off x="2606466" y="3105275"/>
            <a:ext cx="1344389" cy="629296"/>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9" idx="0"/>
            <a:endCxn id="18" idx="2"/>
          </p:cNvCxnSpPr>
          <p:nvPr/>
        </p:nvCxnSpPr>
        <p:spPr>
          <a:xfrm>
            <a:off x="3195493" y="3634310"/>
            <a:ext cx="755362" cy="746904"/>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950855" y="2590388"/>
            <a:ext cx="1029773" cy="1029773"/>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68644" tIns="34322" rIns="68644" bIns="34322" rtlCol="0" anchor="ctr"/>
          <a:lstStyle/>
          <a:p>
            <a:pPr algn="ctr"/>
            <a:r>
              <a:rPr lang="en-US" dirty="0"/>
              <a:t>plus</a:t>
            </a:r>
          </a:p>
        </p:txBody>
      </p:sp>
      <p:sp>
        <p:nvSpPr>
          <p:cNvPr id="18" name="Oval 17"/>
          <p:cNvSpPr/>
          <p:nvPr/>
        </p:nvSpPr>
        <p:spPr>
          <a:xfrm>
            <a:off x="3950855" y="3866327"/>
            <a:ext cx="1029773" cy="1029773"/>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68644" tIns="34322" rIns="68644" bIns="34322" rtlCol="0" anchor="ctr"/>
          <a:lstStyle/>
          <a:p>
            <a:pPr algn="ctr"/>
            <a:r>
              <a:rPr lang="en-US" dirty="0"/>
              <a:t>minus</a:t>
            </a:r>
          </a:p>
        </p:txBody>
      </p:sp>
      <p:sp>
        <p:nvSpPr>
          <p:cNvPr id="19" name="Cloud 18"/>
          <p:cNvSpPr/>
          <p:nvPr/>
        </p:nvSpPr>
        <p:spPr>
          <a:xfrm>
            <a:off x="437661" y="2656332"/>
            <a:ext cx="2760132" cy="1955955"/>
          </a:xfrm>
          <a:prstGeom prst="cloud">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ctr"/>
          <a:lstStyle/>
          <a:p>
            <a:pPr algn="ctr"/>
            <a:r>
              <a:rPr lang="en-US" sz="4000" dirty="0"/>
              <a:t>magic</a:t>
            </a:r>
          </a:p>
        </p:txBody>
      </p:sp>
      <p:sp>
        <p:nvSpPr>
          <p:cNvPr id="24" name="Rectangle 23"/>
          <p:cNvSpPr/>
          <p:nvPr/>
        </p:nvSpPr>
        <p:spPr>
          <a:xfrm>
            <a:off x="213191" y="5364148"/>
            <a:ext cx="1613311" cy="6096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&lt;hear&gt;</a:t>
            </a:r>
            <a:endParaRPr lang="en-US" dirty="0">
              <a:solidFill>
                <a:schemeClr val="bg1">
                  <a:lumMod val="50000"/>
                </a:schemeClr>
              </a:solidFill>
            </a:endParaRPr>
          </a:p>
        </p:txBody>
      </p:sp>
      <p:sp>
        <p:nvSpPr>
          <p:cNvPr id="25" name="Rectangle 24"/>
          <p:cNvSpPr/>
          <p:nvPr/>
        </p:nvSpPr>
        <p:spPr>
          <a:xfrm>
            <a:off x="210566" y="6055680"/>
            <a:ext cx="3410321" cy="71846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What emotions do we want to evoke? How do we </a:t>
            </a:r>
            <a:r>
              <a:rPr lang="en-US" dirty="0">
                <a:solidFill>
                  <a:schemeClr val="bg1">
                    <a:lumMod val="50000"/>
                  </a:schemeClr>
                </a:solidFill>
              </a:rPr>
              <a:t>want them to </a:t>
            </a:r>
            <a:r>
              <a:rPr lang="en-US" dirty="0" smtClean="0">
                <a:solidFill>
                  <a:schemeClr val="bg1">
                    <a:lumMod val="50000"/>
                  </a:schemeClr>
                </a:solidFill>
              </a:rPr>
              <a:t>feel?</a:t>
            </a:r>
            <a:endParaRPr lang="en-US" dirty="0">
              <a:solidFill>
                <a:schemeClr val="bg1">
                  <a:lumMod val="50000"/>
                </a:schemeClr>
              </a:solidFill>
            </a:endParaRPr>
          </a:p>
        </p:txBody>
      </p:sp>
      <p:sp>
        <p:nvSpPr>
          <p:cNvPr id="31" name="Rectangle 30"/>
          <p:cNvSpPr/>
          <p:nvPr/>
        </p:nvSpPr>
        <p:spPr>
          <a:xfrm>
            <a:off x="2007576" y="5364148"/>
            <a:ext cx="1613311" cy="6096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&lt;see&gt;</a:t>
            </a:r>
            <a:endParaRPr lang="en-US" dirty="0">
              <a:solidFill>
                <a:schemeClr val="bg1">
                  <a:lumMod val="50000"/>
                </a:schemeClr>
              </a:solidFill>
            </a:endParaRPr>
          </a:p>
        </p:txBody>
      </p:sp>
      <p:sp>
        <p:nvSpPr>
          <p:cNvPr id="34" name="Rectangle 33"/>
          <p:cNvSpPr/>
          <p:nvPr/>
        </p:nvSpPr>
        <p:spPr>
          <a:xfrm>
            <a:off x="7390730" y="5348887"/>
            <a:ext cx="1613311" cy="6096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&lt;taste&gt;</a:t>
            </a:r>
            <a:endParaRPr lang="en-US" dirty="0">
              <a:solidFill>
                <a:schemeClr val="bg1">
                  <a:lumMod val="50000"/>
                </a:schemeClr>
              </a:solidFill>
            </a:endParaRPr>
          </a:p>
        </p:txBody>
      </p:sp>
      <p:sp>
        <p:nvSpPr>
          <p:cNvPr id="41" name="Rectangle 40"/>
          <p:cNvSpPr/>
          <p:nvPr/>
        </p:nvSpPr>
        <p:spPr>
          <a:xfrm>
            <a:off x="3801961" y="5364148"/>
            <a:ext cx="1613311" cy="6096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&lt;touch&gt;</a:t>
            </a:r>
            <a:endParaRPr lang="en-US" dirty="0">
              <a:solidFill>
                <a:schemeClr val="bg1">
                  <a:lumMod val="50000"/>
                </a:schemeClr>
              </a:solidFill>
            </a:endParaRPr>
          </a:p>
        </p:txBody>
      </p:sp>
      <p:sp>
        <p:nvSpPr>
          <p:cNvPr id="42" name="Rectangle 41"/>
          <p:cNvSpPr/>
          <p:nvPr/>
        </p:nvSpPr>
        <p:spPr>
          <a:xfrm>
            <a:off x="5596346" y="5364148"/>
            <a:ext cx="1613311" cy="6096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&lt;smell&gt;</a:t>
            </a:r>
            <a:endParaRPr lang="en-US" dirty="0">
              <a:solidFill>
                <a:schemeClr val="bg1">
                  <a:lumMod val="50000"/>
                </a:schemeClr>
              </a:solidFill>
            </a:endParaRPr>
          </a:p>
        </p:txBody>
      </p:sp>
      <p:sp>
        <p:nvSpPr>
          <p:cNvPr id="46" name="TextBox 45"/>
          <p:cNvSpPr txBox="1"/>
          <p:nvPr/>
        </p:nvSpPr>
        <p:spPr>
          <a:xfrm>
            <a:off x="190073" y="218781"/>
            <a:ext cx="4156061" cy="808756"/>
          </a:xfrm>
          <a:prstGeom prst="rect">
            <a:avLst/>
          </a:prstGeom>
          <a:noFill/>
        </p:spPr>
        <p:txBody>
          <a:bodyPr wrap="square" lIns="68644" tIns="34322" rIns="68644" bIns="34322" rtlCol="0">
            <a:spAutoFit/>
          </a:bodyPr>
          <a:lstStyle/>
          <a:p>
            <a:r>
              <a:rPr lang="en-US" sz="2400" dirty="0">
                <a:latin typeface="+mn-lt"/>
              </a:rPr>
              <a:t>What are they thinking as they begin the interaction?</a:t>
            </a:r>
          </a:p>
        </p:txBody>
      </p:sp>
      <p:sp>
        <p:nvSpPr>
          <p:cNvPr id="48" name="Rectangle 47"/>
          <p:cNvSpPr/>
          <p:nvPr/>
        </p:nvSpPr>
        <p:spPr>
          <a:xfrm>
            <a:off x="3801961" y="6067636"/>
            <a:ext cx="5202080" cy="71846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smtClean="0">
                <a:solidFill>
                  <a:schemeClr val="bg1">
                    <a:lumMod val="50000"/>
                  </a:schemeClr>
                </a:solidFill>
              </a:rPr>
              <a:t>What </a:t>
            </a:r>
            <a:r>
              <a:rPr lang="en-US" dirty="0">
                <a:solidFill>
                  <a:schemeClr val="bg1">
                    <a:lumMod val="50000"/>
                  </a:schemeClr>
                </a:solidFill>
              </a:rPr>
              <a:t>will people remember and talk about after the experience</a:t>
            </a:r>
            <a:r>
              <a:rPr lang="en-US" dirty="0" smtClean="0">
                <a:solidFill>
                  <a:schemeClr val="bg1">
                    <a:lumMod val="50000"/>
                  </a:schemeClr>
                </a:solidFill>
              </a:rPr>
              <a:t>?</a:t>
            </a:r>
            <a:endParaRPr lang="en-US" dirty="0">
              <a:solidFill>
                <a:schemeClr val="bg1">
                  <a:lumMod val="50000"/>
                </a:schemeClr>
              </a:solidFill>
            </a:endParaRPr>
          </a:p>
        </p:txBody>
      </p:sp>
      <p:sp>
        <p:nvSpPr>
          <p:cNvPr id="26" name="Rectangle 25"/>
          <p:cNvSpPr/>
          <p:nvPr/>
        </p:nvSpPr>
        <p:spPr>
          <a:xfrm>
            <a:off x="4906194" y="432498"/>
            <a:ext cx="4097847" cy="88195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t" anchorCtr="0"/>
          <a:lstStyle/>
          <a:p>
            <a:r>
              <a:rPr lang="en-US" dirty="0">
                <a:solidFill>
                  <a:schemeClr val="bg1">
                    <a:lumMod val="50000"/>
                  </a:schemeClr>
                </a:solidFill>
              </a:rPr>
              <a:t>H</a:t>
            </a:r>
            <a:r>
              <a:rPr lang="en-US" dirty="0" smtClean="0">
                <a:solidFill>
                  <a:schemeClr val="bg1">
                    <a:lumMod val="50000"/>
                  </a:schemeClr>
                </a:solidFill>
              </a:rPr>
              <a:t>ow will we measure the experience?</a:t>
            </a:r>
            <a:endParaRPr lang="en-US" dirty="0">
              <a:solidFill>
                <a:schemeClr val="bg1">
                  <a:lumMod val="50000"/>
                </a:schemeClr>
              </a:solidFill>
            </a:endParaRPr>
          </a:p>
        </p:txBody>
      </p:sp>
    </p:spTree>
    <p:extLst>
      <p:ext uri="{BB962C8B-B14F-4D97-AF65-F5344CB8AC3E}">
        <p14:creationId xmlns:p14="http://schemas.microsoft.com/office/powerpoint/2010/main" val="3192375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how long before it arrives? (uncertainty)</a:t>
            </a:r>
            <a:endParaRPr lang="en-US" sz="2400" dirty="0">
              <a:latin typeface="+mn-lt"/>
            </a:endParaRPr>
          </a:p>
        </p:txBody>
      </p:sp>
      <p:sp>
        <p:nvSpPr>
          <p:cNvPr id="4" name="TextBox 3"/>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a:solidFill>
                  <a:schemeClr val="bg1">
                    <a:lumMod val="50000"/>
                  </a:schemeClr>
                </a:solidFill>
                <a:latin typeface="+mn-lt"/>
              </a:rPr>
              <a:t>?</a:t>
            </a:r>
          </a:p>
        </p:txBody>
      </p:sp>
      <p:sp>
        <p:nvSpPr>
          <p:cNvPr id="2" name="Text Placeholder 1"/>
          <p:cNvSpPr>
            <a:spLocks noGrp="1"/>
          </p:cNvSpPr>
          <p:nvPr>
            <p:ph type="body" sz="quarter" idx="13"/>
          </p:nvPr>
        </p:nvSpPr>
        <p:spPr/>
        <p:txBody>
          <a:bodyPr/>
          <a:lstStyle/>
          <a:p>
            <a:endParaRPr lang="en-US" dirty="0">
              <a:latin typeface="+mn-lt"/>
            </a:endParaRPr>
          </a:p>
        </p:txBody>
      </p:sp>
      <p:sp>
        <p:nvSpPr>
          <p:cNvPr id="7" name="Right Arrow 6"/>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a:t>order</a:t>
            </a:r>
          </a:p>
        </p:txBody>
      </p:sp>
      <p:sp>
        <p:nvSpPr>
          <p:cNvPr id="9" name="Right Arrow 8"/>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arrive</a:t>
            </a:r>
            <a:endParaRPr lang="en-US" sz="28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386" y="235991"/>
            <a:ext cx="1749479" cy="1749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8325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6" y="526502"/>
            <a:ext cx="6736669" cy="531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a:t>order</a:t>
            </a:r>
          </a:p>
        </p:txBody>
      </p:sp>
      <p:sp>
        <p:nvSpPr>
          <p:cNvPr id="5" name="Right Arrow 4"/>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arrive</a:t>
            </a:r>
            <a:endParaRPr lang="en-US" sz="2800" dirty="0"/>
          </a:p>
        </p:txBody>
      </p:sp>
      <p:sp>
        <p:nvSpPr>
          <p:cNvPr id="6" name="TextBox 5"/>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reassurance | fun</a:t>
            </a:r>
            <a:endParaRPr lang="en-US" sz="2400" dirty="0">
              <a:latin typeface="+mn-lt"/>
            </a:endParaRPr>
          </a:p>
        </p:txBody>
      </p:sp>
    </p:spTree>
    <p:extLst>
      <p:ext uri="{BB962C8B-B14F-4D97-AF65-F5344CB8AC3E}">
        <p14:creationId xmlns:p14="http://schemas.microsoft.com/office/powerpoint/2010/main" val="3194232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7476" y="-27092"/>
            <a:ext cx="2556677" cy="623312"/>
          </a:xfrm>
          <a:prstGeom prst="rect">
            <a:avLst/>
          </a:prstGeom>
          <a:noFill/>
        </p:spPr>
        <p:txBody>
          <a:bodyPr wrap="square" lIns="68644" tIns="34322" rIns="68644" bIns="34322" rtlCol="0">
            <a:spAutoFit/>
          </a:bodyPr>
          <a:lstStyle/>
          <a:p>
            <a:endParaRPr lang="en-US" dirty="0">
              <a:latin typeface="+mn-lt"/>
            </a:endParaRPr>
          </a:p>
          <a:p>
            <a:endParaRPr lang="en-US" dirty="0">
              <a:latin typeface="+mn-lt"/>
            </a:endParaRPr>
          </a:p>
        </p:txBody>
      </p:sp>
      <p:sp>
        <p:nvSpPr>
          <p:cNvPr id="4" name="Text Placeholder 3"/>
          <p:cNvSpPr>
            <a:spLocks noGrp="1"/>
          </p:cNvSpPr>
          <p:nvPr>
            <p:ph type="body" sz="quarter" idx="13"/>
          </p:nvPr>
        </p:nvSpPr>
        <p:spPr/>
        <p:txBody>
          <a:bodyPr/>
          <a:lstStyle/>
          <a:p>
            <a:endParaRPr lang="en-US">
              <a:latin typeface="+mn-lt"/>
            </a:endParaRPr>
          </a:p>
        </p:txBody>
      </p:sp>
      <p:sp>
        <p:nvSpPr>
          <p:cNvPr id="5" name="Right Arrow 4"/>
          <p:cNvSpPr/>
          <p:nvPr/>
        </p:nvSpPr>
        <p:spPr>
          <a:xfrm>
            <a:off x="2"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travel</a:t>
            </a:r>
            <a:endParaRPr lang="en-US" sz="2800" dirty="0"/>
          </a:p>
        </p:txBody>
      </p:sp>
      <p:sp>
        <p:nvSpPr>
          <p:cNvPr id="6" name="Right Arrow 5"/>
          <p:cNvSpPr/>
          <p:nvPr/>
        </p:nvSpPr>
        <p:spPr>
          <a:xfrm>
            <a:off x="7255815" y="2205366"/>
            <a:ext cx="1876300" cy="1699160"/>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27" tIns="45713" rIns="91427" bIns="45713" rtlCol="0" anchor="ctr"/>
          <a:lstStyle/>
          <a:p>
            <a:pPr algn="ctr"/>
            <a:r>
              <a:rPr lang="en-US" sz="2800" dirty="0" smtClean="0"/>
              <a:t>input trips</a:t>
            </a:r>
            <a:endParaRPr lang="en-US" sz="2800" dirty="0"/>
          </a:p>
        </p:txBody>
      </p:sp>
      <p:sp>
        <p:nvSpPr>
          <p:cNvPr id="8" name="TextBox 7"/>
          <p:cNvSpPr txBox="1"/>
          <p:nvPr/>
        </p:nvSpPr>
        <p:spPr>
          <a:xfrm>
            <a:off x="3437917" y="498750"/>
            <a:ext cx="1579418" cy="6247850"/>
          </a:xfrm>
          <a:prstGeom prst="rect">
            <a:avLst/>
          </a:prstGeom>
          <a:noFill/>
        </p:spPr>
        <p:txBody>
          <a:bodyPr wrap="square" lIns="91427" tIns="45713" rIns="91427" bIns="45713" rtlCol="0">
            <a:spAutoFit/>
          </a:bodyPr>
          <a:lstStyle/>
          <a:p>
            <a:r>
              <a:rPr lang="en-US" sz="40000" dirty="0" smtClean="0">
                <a:solidFill>
                  <a:schemeClr val="bg1">
                    <a:lumMod val="50000"/>
                  </a:schemeClr>
                </a:solidFill>
                <a:latin typeface="+mn-lt"/>
              </a:rPr>
              <a:t>?</a:t>
            </a:r>
            <a:endParaRPr lang="en-US" sz="40000" dirty="0">
              <a:solidFill>
                <a:schemeClr val="bg1">
                  <a:lumMod val="50000"/>
                </a:schemeClr>
              </a:solidFill>
              <a:latin typeface="+mn-lt"/>
            </a:endParaRPr>
          </a:p>
        </p:txBody>
      </p:sp>
      <p:sp>
        <p:nvSpPr>
          <p:cNvPr id="7" name="TextBox 6"/>
          <p:cNvSpPr txBox="1"/>
          <p:nvPr/>
        </p:nvSpPr>
        <p:spPr>
          <a:xfrm>
            <a:off x="1805051" y="5809143"/>
            <a:ext cx="5510151" cy="461651"/>
          </a:xfrm>
          <a:prstGeom prst="rect">
            <a:avLst/>
          </a:prstGeom>
          <a:noFill/>
        </p:spPr>
        <p:txBody>
          <a:bodyPr wrap="square" lIns="91427" tIns="45713" rIns="91427" bIns="45713" rtlCol="0">
            <a:spAutoFit/>
          </a:bodyPr>
          <a:lstStyle/>
          <a:p>
            <a:pPr algn="ctr"/>
            <a:r>
              <a:rPr lang="en-US" sz="2400" dirty="0" smtClean="0">
                <a:latin typeface="+mn-lt"/>
              </a:rPr>
              <a:t>I should get around to entering my trips…</a:t>
            </a:r>
            <a:endParaRPr lang="en-US" sz="2400" dirty="0">
              <a:latin typeface="+mn-lt"/>
            </a:endParaRPr>
          </a:p>
        </p:txBody>
      </p:sp>
    </p:spTree>
    <p:extLst>
      <p:ext uri="{BB962C8B-B14F-4D97-AF65-F5344CB8AC3E}">
        <p14:creationId xmlns:p14="http://schemas.microsoft.com/office/powerpoint/2010/main" val="37949658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LIDEELEMTYPE" val="41"/>
</p:tagLst>
</file>

<file path=ppt/theme/theme1.xml><?xml version="1.0" encoding="utf-8"?>
<a:theme xmlns:a="http://schemas.openxmlformats.org/drawingml/2006/main" name="OpenText Content World 2010 Template - without Tips (v4)">
  <a:themeElements>
    <a:clrScheme name="Open Text Corporate Colors">
      <a:dk1>
        <a:srgbClr val="000000"/>
      </a:dk1>
      <a:lt1>
        <a:srgbClr val="FFFFFF"/>
      </a:lt1>
      <a:dk2>
        <a:srgbClr val="000000"/>
      </a:dk2>
      <a:lt2>
        <a:srgbClr val="9F9FA2"/>
      </a:lt2>
      <a:accent1>
        <a:srgbClr val="0072AA"/>
      </a:accent1>
      <a:accent2>
        <a:srgbClr val="FFC726"/>
      </a:accent2>
      <a:accent3>
        <a:srgbClr val="FFFFFF"/>
      </a:accent3>
      <a:accent4>
        <a:srgbClr val="000000"/>
      </a:accent4>
      <a:accent5>
        <a:srgbClr val="AABCD2"/>
      </a:accent5>
      <a:accent6>
        <a:srgbClr val="E7B421"/>
      </a:accent6>
      <a:hlink>
        <a:srgbClr val="2DA3E0"/>
      </a:hlink>
      <a:folHlink>
        <a:srgbClr val="81C6E6"/>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OpenText Content World 2010 Template - without Tips (v4)</Template>
  <TotalTime>44247</TotalTime>
  <Words>8664</Words>
  <Application>Microsoft Office PowerPoint</Application>
  <PresentationFormat>On-screen Show (4:3)</PresentationFormat>
  <Paragraphs>870</Paragraphs>
  <Slides>129</Slides>
  <Notes>129</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OpenText Content World 2010 Template - without Tips (v4)</vt:lpstr>
      <vt:lpstr>mapping the customer experience customer experience journey maps  @joyce_hostyn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Emotions determine memory </vt:lpstr>
      <vt:lpstr>PowerPoint Presentation</vt:lpstr>
      <vt:lpstr>Consciously and unconsciously filter clues and organize them into rational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the journey visually </vt:lpstr>
      <vt:lpstr> </vt:lpstr>
      <vt:lpstr>PowerPoint Presentation</vt:lpstr>
      <vt:lpstr>PowerPoint Presentation</vt:lpstr>
      <vt:lpstr>Research the customer personas</vt:lpstr>
      <vt:lpstr>Identify important journeys to map</vt:lpstr>
      <vt:lpstr>Break the journey into stages using your customer’s point of view</vt:lpstr>
      <vt:lpstr>Capture each persona’s unique experience</vt:lpstr>
      <vt:lpstr>Capture the backstory that begins before you enter the stage </vt:lpstr>
      <vt:lpstr>Identify the triggers into the experience (voluntary or propelled)</vt:lpstr>
      <vt:lpstr>And the motivations triggering progress between stages</vt:lpstr>
      <vt:lpstr>Inventory touchpoints where interactions occur</vt:lpstr>
      <vt:lpstr>Document activities at each touchpoint</vt:lpstr>
      <vt:lpstr>Connect the dots across multiple touchpoints</vt:lpstr>
      <vt:lpstr>Highlight thoughts and feelings at each interaction</vt:lpstr>
      <vt:lpstr>PowerPoint Presentation</vt:lpstr>
      <vt:lpstr>Capture questions running through a persona’s mind</vt:lpstr>
      <vt:lpstr>Highlight barriers and points of pain blocking move to next stage</vt:lpstr>
      <vt:lpstr>Visualize emotional highs and lows</vt:lpstr>
      <vt:lpstr>Reflect mood of the emotional journey</vt:lpstr>
      <vt:lpstr>Map emotional (sensory) clues at each stage </vt:lpstr>
      <vt:lpstr>PowerPoint Presentation</vt:lpstr>
      <vt:lpstr>Highlight moments of truth</vt:lpstr>
      <vt:lpstr>Mark moments of anxiety</vt:lpstr>
      <vt:lpstr>PowerPoint Presentation</vt:lpstr>
      <vt:lpstr>Extend with back stage interactions</vt:lpstr>
      <vt:lpstr>And support processes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the redesigned journey look like?</vt:lpstr>
      <vt:lpstr>PowerPoint Presentation</vt:lpstr>
      <vt:lpstr>Look for opportunities to relieve anxiety, anticipate needs, or surprise expectations</vt:lpstr>
      <vt:lpstr>Ask yourself, what would make a magic moment?</vt:lpstr>
      <vt:lpstr>then, like any good story, ensure you design a clearly articulated beginning, middle, and end for the magic moment</vt:lpstr>
      <vt:lpstr>Mapping out a wow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products</vt:lpstr>
      <vt:lpstr>Both outside-in</vt:lpstr>
      <vt:lpstr>PowerPoint Presentation</vt:lpstr>
      <vt:lpstr>PowerPoint Presentation</vt:lpstr>
      <vt:lpstr>PowerPoint Presentation</vt:lpstr>
      <vt:lpstr>journey mapping is a journey each map you create    </vt:lpstr>
      <vt:lpstr>PowerPoint Presentation</vt:lpstr>
    </vt:vector>
  </TitlesOfParts>
  <Company>Open Text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takes too many clicks</dc:title>
  <dc:creator>Open Text Employee</dc:creator>
  <cp:lastModifiedBy>Open Text Employee</cp:lastModifiedBy>
  <cp:revision>886</cp:revision>
  <cp:lastPrinted>2010-09-28T19:46:19Z</cp:lastPrinted>
  <dcterms:created xsi:type="dcterms:W3CDTF">2011-01-15T08:54:17Z</dcterms:created>
  <dcterms:modified xsi:type="dcterms:W3CDTF">2012-05-22T17:24:59Z</dcterms:modified>
</cp:coreProperties>
</file>